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notesMasterIdLst>
    <p:notesMasterId r:id="rId20"/>
  </p:notesMasterIdLst>
  <p:handoutMasterIdLst>
    <p:handoutMasterId r:id="rId21"/>
  </p:handoutMasterIdLst>
  <p:sldIdLst>
    <p:sldId id="256" r:id="rId2"/>
    <p:sldId id="263" r:id="rId3"/>
    <p:sldId id="264" r:id="rId4"/>
    <p:sldId id="265" r:id="rId5"/>
    <p:sldId id="266" r:id="rId6"/>
    <p:sldId id="267" r:id="rId7"/>
    <p:sldId id="268" r:id="rId8"/>
    <p:sldId id="269" r:id="rId9"/>
    <p:sldId id="270" r:id="rId10"/>
    <p:sldId id="274" r:id="rId11"/>
    <p:sldId id="272" r:id="rId12"/>
    <p:sldId id="275" r:id="rId13"/>
    <p:sldId id="273" r:id="rId14"/>
    <p:sldId id="276" r:id="rId15"/>
    <p:sldId id="277" r:id="rId16"/>
    <p:sldId id="278" r:id="rId17"/>
    <p:sldId id="280" r:id="rId18"/>
    <p:sldId id="260" r:id="rId19"/>
  </p:sldIdLst>
  <p:sldSz cx="12192000" cy="6858000"/>
  <p:notesSz cx="6858000" cy="9144000"/>
  <p:defaultTextStyle>
    <a:defPPr rtl="0">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48" autoAdjust="0"/>
  </p:normalViewPr>
  <p:slideViewPr>
    <p:cSldViewPr snapToGrid="0">
      <p:cViewPr varScale="1">
        <p:scale>
          <a:sx n="70" d="100"/>
          <a:sy n="70" d="100"/>
        </p:scale>
        <p:origin x="1166" y="2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5" d="100"/>
          <a:sy n="85" d="100"/>
        </p:scale>
        <p:origin x="3876"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a:extLst>
              <a:ext uri="{FF2B5EF4-FFF2-40B4-BE49-F238E27FC236}">
                <a16:creationId xmlns:a16="http://schemas.microsoft.com/office/drawing/2014/main" id="{FF81CEA5-62FD-4C83-BDE3-91DFB9827D8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pl-PL"/>
          </a:p>
        </p:txBody>
      </p:sp>
      <p:sp>
        <p:nvSpPr>
          <p:cNvPr id="3" name="Data — symbol zastępczy 2">
            <a:extLst>
              <a:ext uri="{FF2B5EF4-FFF2-40B4-BE49-F238E27FC236}">
                <a16:creationId xmlns:a16="http://schemas.microsoft.com/office/drawing/2014/main" id="{3FA1CBFD-6AD0-48C4-B91B-58830F6F4C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1686964-9390-465E-A7D5-E5D7739521CA}" type="datetime1">
              <a:rPr lang="pl-PL" smtClean="0"/>
              <a:t>20.11.2025</a:t>
            </a:fld>
            <a:endParaRPr lang="pl-PL" dirty="0"/>
          </a:p>
        </p:txBody>
      </p:sp>
      <p:sp>
        <p:nvSpPr>
          <p:cNvPr id="4" name="Stopka — symbol zastępczy 3">
            <a:extLst>
              <a:ext uri="{FF2B5EF4-FFF2-40B4-BE49-F238E27FC236}">
                <a16:creationId xmlns:a16="http://schemas.microsoft.com/office/drawing/2014/main" id="{A9E55D22-46A3-4B8C-AD40-252FE7896C3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pl-PL"/>
          </a:p>
        </p:txBody>
      </p:sp>
      <p:sp>
        <p:nvSpPr>
          <p:cNvPr id="5" name="Numer slajdu — symbol zastępczy 4">
            <a:extLst>
              <a:ext uri="{FF2B5EF4-FFF2-40B4-BE49-F238E27FC236}">
                <a16:creationId xmlns:a16="http://schemas.microsoft.com/office/drawing/2014/main" id="{8E70DCEF-9071-4B17-801B-37B4465C8E1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D90168E-626C-4E60-93C0-A00D25609468}" type="slidenum">
              <a:rPr lang="pl-PL" smtClean="0"/>
              <a:t>‹#›</a:t>
            </a:fld>
            <a:endParaRPr lang="pl-PL"/>
          </a:p>
        </p:txBody>
      </p:sp>
    </p:spTree>
    <p:extLst>
      <p:ext uri="{BB962C8B-B14F-4D97-AF65-F5344CB8AC3E}">
        <p14:creationId xmlns:p14="http://schemas.microsoft.com/office/powerpoint/2010/main" val="3749347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pl-PL" noProof="0"/>
          </a:p>
        </p:txBody>
      </p:sp>
      <p:sp>
        <p:nvSpPr>
          <p:cNvPr id="3" name="Data — symbol zastępcz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FD9E54-11E3-4B93-9AB2-E42F7FAFAA38}" type="datetime1">
              <a:rPr lang="pl-PL" smtClean="0"/>
              <a:pPr/>
              <a:t>20.11.2025</a:t>
            </a:fld>
            <a:endParaRPr lang="pl-PL" dirty="0"/>
          </a:p>
        </p:txBody>
      </p:sp>
      <p:sp>
        <p:nvSpPr>
          <p:cNvPr id="4" name="Obraz slajdu — symbol zastępcz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pl-PL" noProof="0"/>
          </a:p>
        </p:txBody>
      </p:sp>
      <p:sp>
        <p:nvSpPr>
          <p:cNvPr id="5" name="Notatki — symbol zastępcz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l-PL" noProof="0"/>
              <a:t>Kliknij, aby edytować style wzorców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6" name="Stopka — symbol zastępczy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pl-PL" noProof="0"/>
          </a:p>
        </p:txBody>
      </p:sp>
      <p:sp>
        <p:nvSpPr>
          <p:cNvPr id="7" name="Numer slajdu — symbol zastępcz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6B3AB32-59DF-41F1-9618-EDFBF5049629}" type="slidenum">
              <a:rPr lang="pl-PL" noProof="0" smtClean="0"/>
              <a:t>‹#›</a:t>
            </a:fld>
            <a:endParaRPr lang="pl-PL" noProof="0"/>
          </a:p>
        </p:txBody>
      </p:sp>
    </p:spTree>
    <p:extLst>
      <p:ext uri="{BB962C8B-B14F-4D97-AF65-F5344CB8AC3E}">
        <p14:creationId xmlns:p14="http://schemas.microsoft.com/office/powerpoint/2010/main" val="3661805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raz slajdu — symbol zastępczy 1"/>
          <p:cNvSpPr>
            <a:spLocks noGrp="1" noRot="1" noChangeAspect="1"/>
          </p:cNvSpPr>
          <p:nvPr>
            <p:ph type="sldImg"/>
          </p:nvPr>
        </p:nvSpPr>
        <p:spPr/>
      </p:sp>
      <p:sp>
        <p:nvSpPr>
          <p:cNvPr id="3" name="Notatki — symbol zastępczy 2"/>
          <p:cNvSpPr>
            <a:spLocks noGrp="1"/>
          </p:cNvSpPr>
          <p:nvPr>
            <p:ph type="body" idx="1"/>
          </p:nvPr>
        </p:nvSpPr>
        <p:spPr/>
        <p:txBody>
          <a:bodyPr rtlCol="0"/>
          <a:lstStyle/>
          <a:p>
            <a:pPr rtl="0"/>
            <a:endParaRPr lang="pl-PL" noProof="0" dirty="0"/>
          </a:p>
        </p:txBody>
      </p:sp>
      <p:sp>
        <p:nvSpPr>
          <p:cNvPr id="4" name="Numer slajdu — symbol zastępczy 3"/>
          <p:cNvSpPr>
            <a:spLocks noGrp="1"/>
          </p:cNvSpPr>
          <p:nvPr>
            <p:ph type="sldNum" sz="quarter" idx="5"/>
          </p:nvPr>
        </p:nvSpPr>
        <p:spPr/>
        <p:txBody>
          <a:bodyPr rtlCol="0"/>
          <a:lstStyle/>
          <a:p>
            <a:pPr rtl="0"/>
            <a:fld id="{C6B3AB32-59DF-41F1-9618-EDFBF5049629}" type="slidenum">
              <a:rPr lang="pl-PL" smtClean="0"/>
              <a:t>1</a:t>
            </a:fld>
            <a:endParaRPr lang="pl-PL"/>
          </a:p>
        </p:txBody>
      </p:sp>
    </p:spTree>
    <p:extLst>
      <p:ext uri="{BB962C8B-B14F-4D97-AF65-F5344CB8AC3E}">
        <p14:creationId xmlns:p14="http://schemas.microsoft.com/office/powerpoint/2010/main" val="1390047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raz slajdu — symbol zastępczy 1"/>
          <p:cNvSpPr>
            <a:spLocks noGrp="1" noRot="1" noChangeAspect="1"/>
          </p:cNvSpPr>
          <p:nvPr>
            <p:ph type="sldImg"/>
          </p:nvPr>
        </p:nvSpPr>
        <p:spPr/>
      </p:sp>
      <p:sp>
        <p:nvSpPr>
          <p:cNvPr id="3" name="Notatki — symbol zastępczy 2"/>
          <p:cNvSpPr>
            <a:spLocks noGrp="1"/>
          </p:cNvSpPr>
          <p:nvPr>
            <p:ph type="body" idx="1"/>
          </p:nvPr>
        </p:nvSpPr>
        <p:spPr/>
        <p:txBody>
          <a:bodyPr rtlCol="0"/>
          <a:lstStyle/>
          <a:p>
            <a:pPr rtl="0"/>
            <a:endParaRPr lang="pl-PL" noProof="0" dirty="0"/>
          </a:p>
        </p:txBody>
      </p:sp>
      <p:sp>
        <p:nvSpPr>
          <p:cNvPr id="4" name="Numer slajdu — symbol zastępczy 3"/>
          <p:cNvSpPr>
            <a:spLocks noGrp="1"/>
          </p:cNvSpPr>
          <p:nvPr>
            <p:ph type="sldNum" sz="quarter" idx="5"/>
          </p:nvPr>
        </p:nvSpPr>
        <p:spPr/>
        <p:txBody>
          <a:bodyPr rtlCol="0"/>
          <a:lstStyle/>
          <a:p>
            <a:pPr rtl="0"/>
            <a:fld id="{C6B3AB32-59DF-41F1-9618-EDFBF5049629}" type="slidenum">
              <a:rPr lang="pl-PL" smtClean="0"/>
              <a:t>18</a:t>
            </a:fld>
            <a:endParaRPr lang="pl-PL"/>
          </a:p>
        </p:txBody>
      </p:sp>
    </p:spTree>
    <p:extLst>
      <p:ext uri="{BB962C8B-B14F-4D97-AF65-F5344CB8AC3E}">
        <p14:creationId xmlns:p14="http://schemas.microsoft.com/office/powerpoint/2010/main" val="1046714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7" name="Prostokąt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2" name="Tytuł 1"/>
          <p:cNvSpPr>
            <a:spLocks noGrp="1"/>
          </p:cNvSpPr>
          <p:nvPr>
            <p:ph type="ctrTitle" hasCustomPrompt="1"/>
          </p:nvPr>
        </p:nvSpPr>
        <p:spPr>
          <a:xfrm>
            <a:off x="581191" y="1020431"/>
            <a:ext cx="10993549" cy="1475013"/>
          </a:xfrm>
          <a:effectLst/>
        </p:spPr>
        <p:txBody>
          <a:bodyPr rtlCol="0" anchor="b">
            <a:normAutofit/>
          </a:bodyPr>
          <a:lstStyle>
            <a:lvl1pPr>
              <a:defRPr sz="3600">
                <a:solidFill>
                  <a:schemeClr val="accent1"/>
                </a:solidFill>
              </a:defRPr>
            </a:lvl1pPr>
          </a:lstStyle>
          <a:p>
            <a:pPr rtl="0"/>
            <a:r>
              <a:rPr lang="pl-PL" noProof="0"/>
              <a:t>Kliknij, aby edytować styl wzorca tytułu</a:t>
            </a:r>
          </a:p>
        </p:txBody>
      </p:sp>
      <p:sp>
        <p:nvSpPr>
          <p:cNvPr id="3" name="Podtytuł 2"/>
          <p:cNvSpPr>
            <a:spLocks noGrp="1"/>
          </p:cNvSpPr>
          <p:nvPr>
            <p:ph type="subTitle" idx="1"/>
          </p:nvPr>
        </p:nvSpPr>
        <p:spPr>
          <a:xfrm>
            <a:off x="581194" y="2495445"/>
            <a:ext cx="10993546" cy="590321"/>
          </a:xfrm>
        </p:spPr>
        <p:txBody>
          <a:bodyPr rtlCol="0"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pl-PL" noProof="0"/>
              <a:t>Kliknij, aby edytować styl wzorca podtytułu</a:t>
            </a:r>
          </a:p>
        </p:txBody>
      </p:sp>
      <p:sp>
        <p:nvSpPr>
          <p:cNvPr id="4" name="Data — symbol zastępczy 3"/>
          <p:cNvSpPr>
            <a:spLocks noGrp="1"/>
          </p:cNvSpPr>
          <p:nvPr>
            <p:ph type="dt" sz="half" idx="10"/>
          </p:nvPr>
        </p:nvSpPr>
        <p:spPr>
          <a:xfrm>
            <a:off x="7605951" y="5956137"/>
            <a:ext cx="2844800" cy="365125"/>
          </a:xfrm>
        </p:spPr>
        <p:txBody>
          <a:bodyPr rtlCol="0"/>
          <a:lstStyle>
            <a:lvl1pPr>
              <a:defRPr>
                <a:solidFill>
                  <a:schemeClr val="accent1">
                    <a:lumMod val="75000"/>
                    <a:lumOff val="25000"/>
                  </a:schemeClr>
                </a:solidFill>
              </a:defRPr>
            </a:lvl1pPr>
          </a:lstStyle>
          <a:p>
            <a:pPr rtl="0"/>
            <a:fld id="{FA81B82B-791D-4CFB-A8E1-4BADF167624E}" type="datetime1">
              <a:rPr lang="pl-PL" noProof="0" smtClean="0"/>
              <a:t>20.11.2025</a:t>
            </a:fld>
            <a:endParaRPr lang="pl-PL" noProof="0"/>
          </a:p>
        </p:txBody>
      </p:sp>
      <p:sp>
        <p:nvSpPr>
          <p:cNvPr id="5" name="Stopka — symbol zastępczy 4"/>
          <p:cNvSpPr>
            <a:spLocks noGrp="1"/>
          </p:cNvSpPr>
          <p:nvPr>
            <p:ph type="ftr" sz="quarter" idx="11"/>
          </p:nvPr>
        </p:nvSpPr>
        <p:spPr>
          <a:xfrm>
            <a:off x="581192" y="5951811"/>
            <a:ext cx="6917210" cy="365125"/>
          </a:xfrm>
        </p:spPr>
        <p:txBody>
          <a:bodyPr rtlCol="0"/>
          <a:lstStyle>
            <a:lvl1pPr>
              <a:defRPr>
                <a:solidFill>
                  <a:schemeClr val="accent1">
                    <a:lumMod val="75000"/>
                    <a:lumOff val="25000"/>
                  </a:schemeClr>
                </a:solidFill>
              </a:defRPr>
            </a:lvl1pPr>
          </a:lstStyle>
          <a:p>
            <a:pPr rtl="0"/>
            <a:endParaRPr lang="pl-PL" noProof="0"/>
          </a:p>
        </p:txBody>
      </p:sp>
      <p:sp>
        <p:nvSpPr>
          <p:cNvPr id="6" name="Numer slajdu — symbol zastępczy 5"/>
          <p:cNvSpPr>
            <a:spLocks noGrp="1"/>
          </p:cNvSpPr>
          <p:nvPr>
            <p:ph type="sldNum" sz="quarter" idx="12"/>
          </p:nvPr>
        </p:nvSpPr>
        <p:spPr>
          <a:xfrm>
            <a:off x="10558300" y="5956137"/>
            <a:ext cx="1016440" cy="365125"/>
          </a:xfrm>
        </p:spPr>
        <p:txBody>
          <a:bodyPr rtlCol="0"/>
          <a:lstStyle>
            <a:lvl1pPr>
              <a:defRPr>
                <a:solidFill>
                  <a:schemeClr val="accent1">
                    <a:lumMod val="75000"/>
                    <a:lumOff val="25000"/>
                  </a:schemeClr>
                </a:solidFill>
              </a:defRPr>
            </a:lvl1pPr>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2103018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8" name="Prostokąt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ytuł 1"/>
          <p:cNvSpPr>
            <a:spLocks noGrp="1"/>
          </p:cNvSpPr>
          <p:nvPr>
            <p:ph type="title" hasCustomPrompt="1"/>
          </p:nvPr>
        </p:nvSpPr>
        <p:spPr>
          <a:xfrm>
            <a:off x="581192" y="702156"/>
            <a:ext cx="11029616" cy="1013800"/>
          </a:xfrm>
        </p:spPr>
        <p:txBody>
          <a:bodyPr rtlCol="0"/>
          <a:lstStyle/>
          <a:p>
            <a:pPr rtl="0"/>
            <a:r>
              <a:rPr lang="pl-PL" noProof="0"/>
              <a:t>Kliknij, aby edytować styl wzorca tytułu</a:t>
            </a:r>
          </a:p>
        </p:txBody>
      </p:sp>
      <p:sp>
        <p:nvSpPr>
          <p:cNvPr id="3" name="Tekst pionowy — symbol zastępczy 2"/>
          <p:cNvSpPr>
            <a:spLocks noGrp="1"/>
          </p:cNvSpPr>
          <p:nvPr>
            <p:ph type="body" orient="vert" idx="1" hasCustomPrompt="1"/>
          </p:nvPr>
        </p:nvSpPr>
        <p:spPr/>
        <p:txBody>
          <a:bodyPr vert="eaVert" rtlCol="0" anchor="t"/>
          <a:lstStyle>
            <a:lvl1pPr algn="l">
              <a:defRPr/>
            </a:lvl1pPr>
            <a:lvl2pPr algn="l">
              <a:defRPr/>
            </a:lvl2pPr>
            <a:lvl3pPr algn="l">
              <a:defRPr/>
            </a:lvl3pPr>
            <a:lvl4pPr algn="l">
              <a:defRPr/>
            </a:lvl4pPr>
            <a:lvl5pPr algn="l">
              <a:defRPr/>
            </a:lvl5p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4" name="Data — symbol zastępczy 3"/>
          <p:cNvSpPr>
            <a:spLocks noGrp="1"/>
          </p:cNvSpPr>
          <p:nvPr>
            <p:ph type="dt" sz="half" idx="10"/>
          </p:nvPr>
        </p:nvSpPr>
        <p:spPr/>
        <p:txBody>
          <a:bodyPr rtlCol="0"/>
          <a:lstStyle/>
          <a:p>
            <a:pPr rtl="0"/>
            <a:fld id="{2FCB417A-3777-45E5-A5D5-933568141085}" type="datetime1">
              <a:rPr lang="pl-PL" noProof="0" smtClean="0"/>
              <a:t>20.11.2025</a:t>
            </a:fld>
            <a:endParaRPr lang="pl-PL" noProof="0"/>
          </a:p>
        </p:txBody>
      </p:sp>
      <p:sp>
        <p:nvSpPr>
          <p:cNvPr id="5" name="Stopka — symbol zastępczy 4"/>
          <p:cNvSpPr>
            <a:spLocks noGrp="1"/>
          </p:cNvSpPr>
          <p:nvPr>
            <p:ph type="ftr" sz="quarter" idx="11"/>
          </p:nvPr>
        </p:nvSpPr>
        <p:spPr/>
        <p:txBody>
          <a:bodyPr rtlCol="0"/>
          <a:lstStyle/>
          <a:p>
            <a:pPr rtl="0"/>
            <a:endParaRPr lang="pl-PL" noProof="0"/>
          </a:p>
        </p:txBody>
      </p:sp>
      <p:sp>
        <p:nvSpPr>
          <p:cNvPr id="6" name="Numer slajdu — symbol zastępczy 5"/>
          <p:cNvSpPr>
            <a:spLocks noGrp="1"/>
          </p:cNvSpPr>
          <p:nvPr>
            <p:ph type="sldNum" sz="quarter" idx="12"/>
          </p:nvPr>
        </p:nvSpPr>
        <p:spPr/>
        <p:txBody>
          <a:bodyPr rtlCol="0"/>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3454701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7" name="Prostokąt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ytuł pionowy 1"/>
          <p:cNvSpPr>
            <a:spLocks noGrp="1"/>
          </p:cNvSpPr>
          <p:nvPr>
            <p:ph type="title" orient="vert" hasCustomPrompt="1"/>
          </p:nvPr>
        </p:nvSpPr>
        <p:spPr>
          <a:xfrm>
            <a:off x="8839201" y="675726"/>
            <a:ext cx="2004164" cy="5183073"/>
          </a:xfrm>
        </p:spPr>
        <p:txBody>
          <a:bodyPr vert="eaVert" rtlCol="0"/>
          <a:lstStyle/>
          <a:p>
            <a:pPr rtl="0"/>
            <a:r>
              <a:rPr lang="pl-PL" noProof="0"/>
              <a:t>Kliknij, aby edytować styl wzorca tytułu</a:t>
            </a:r>
          </a:p>
        </p:txBody>
      </p:sp>
      <p:sp>
        <p:nvSpPr>
          <p:cNvPr id="3" name="Tekst pionowy — symbol zastępczy 2"/>
          <p:cNvSpPr>
            <a:spLocks noGrp="1"/>
          </p:cNvSpPr>
          <p:nvPr>
            <p:ph type="body" orient="vert" idx="1" hasCustomPrompt="1"/>
          </p:nvPr>
        </p:nvSpPr>
        <p:spPr>
          <a:xfrm>
            <a:off x="774923" y="675726"/>
            <a:ext cx="7896279" cy="5183073"/>
          </a:xfrm>
        </p:spPr>
        <p:txBody>
          <a:bodyPr vert="eaVert" rtlCol="0" anchor="t"/>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4" name="Data — symbol zastępczy 3"/>
          <p:cNvSpPr>
            <a:spLocks noGrp="1"/>
          </p:cNvSpPr>
          <p:nvPr>
            <p:ph type="dt" sz="half" idx="10"/>
          </p:nvPr>
        </p:nvSpPr>
        <p:spPr>
          <a:xfrm>
            <a:off x="8993673" y="5956137"/>
            <a:ext cx="1328141" cy="365125"/>
          </a:xfrm>
        </p:spPr>
        <p:txBody>
          <a:bodyPr rtlCol="0"/>
          <a:lstStyle>
            <a:lvl1pPr>
              <a:defRPr>
                <a:solidFill>
                  <a:schemeClr val="accent1">
                    <a:lumMod val="75000"/>
                    <a:lumOff val="25000"/>
                  </a:schemeClr>
                </a:solidFill>
              </a:defRPr>
            </a:lvl1pPr>
          </a:lstStyle>
          <a:p>
            <a:pPr rtl="0"/>
            <a:fld id="{6BFE06EA-509D-4750-A26D-22649B15F5B4}" type="datetime1">
              <a:rPr lang="pl-PL" noProof="0" smtClean="0"/>
              <a:t>20.11.2025</a:t>
            </a:fld>
            <a:endParaRPr lang="pl-PL" noProof="0"/>
          </a:p>
        </p:txBody>
      </p:sp>
      <p:sp>
        <p:nvSpPr>
          <p:cNvPr id="5" name="Stopka — symbol zastępczy 4"/>
          <p:cNvSpPr>
            <a:spLocks noGrp="1"/>
          </p:cNvSpPr>
          <p:nvPr>
            <p:ph type="ftr" sz="quarter" idx="11"/>
          </p:nvPr>
        </p:nvSpPr>
        <p:spPr>
          <a:xfrm>
            <a:off x="774923" y="5951811"/>
            <a:ext cx="7896279" cy="365125"/>
          </a:xfrm>
        </p:spPr>
        <p:txBody>
          <a:bodyPr rtlCol="0"/>
          <a:lstStyle/>
          <a:p>
            <a:pPr rtl="0"/>
            <a:endParaRPr lang="pl-PL" noProof="0"/>
          </a:p>
        </p:txBody>
      </p:sp>
      <p:sp>
        <p:nvSpPr>
          <p:cNvPr id="6" name="Numer slajdu — symbol zastępczy 5"/>
          <p:cNvSpPr>
            <a:spLocks noGrp="1"/>
          </p:cNvSpPr>
          <p:nvPr>
            <p:ph type="sldNum" sz="quarter" idx="12"/>
          </p:nvPr>
        </p:nvSpPr>
        <p:spPr>
          <a:xfrm>
            <a:off x="10446615" y="5956137"/>
            <a:ext cx="1164195" cy="365125"/>
          </a:xfrm>
        </p:spPr>
        <p:txBody>
          <a:bodyPr rtlCol="0"/>
          <a:lstStyle>
            <a:lvl1pPr>
              <a:defRPr>
                <a:solidFill>
                  <a:schemeClr val="accent1">
                    <a:lumMod val="75000"/>
                    <a:lumOff val="25000"/>
                  </a:schemeClr>
                </a:solidFill>
              </a:defRPr>
            </a:lvl1pPr>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4291526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7" name="Prostokąt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2" name="Tytuł 1"/>
          <p:cNvSpPr>
            <a:spLocks noGrp="1"/>
          </p:cNvSpPr>
          <p:nvPr>
            <p:ph type="title" hasCustomPrompt="1"/>
          </p:nvPr>
        </p:nvSpPr>
        <p:spPr>
          <a:xfrm>
            <a:off x="581192" y="702156"/>
            <a:ext cx="11029616" cy="1013800"/>
          </a:xfrm>
        </p:spPr>
        <p:txBody>
          <a:bodyPr rtlCol="0"/>
          <a:lstStyle/>
          <a:p>
            <a:pPr rtl="0"/>
            <a:r>
              <a:rPr lang="pl-PL" noProof="0"/>
              <a:t>Kliknij, aby edytować styl wzorca tytułu</a:t>
            </a:r>
          </a:p>
        </p:txBody>
      </p:sp>
      <p:sp>
        <p:nvSpPr>
          <p:cNvPr id="3" name="Zawartość — symbol zastępczy 2"/>
          <p:cNvSpPr>
            <a:spLocks noGrp="1"/>
          </p:cNvSpPr>
          <p:nvPr>
            <p:ph idx="1" hasCustomPrompt="1"/>
          </p:nvPr>
        </p:nvSpPr>
        <p:spPr>
          <a:xfrm>
            <a:off x="581192" y="2180496"/>
            <a:ext cx="11029615" cy="3678303"/>
          </a:xfrm>
        </p:spPr>
        <p:txBody>
          <a:bodyPr rtlCol="0"/>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4" name="Data — symbol zastępczy 3"/>
          <p:cNvSpPr>
            <a:spLocks noGrp="1"/>
          </p:cNvSpPr>
          <p:nvPr>
            <p:ph type="dt" sz="half" idx="10"/>
          </p:nvPr>
        </p:nvSpPr>
        <p:spPr/>
        <p:txBody>
          <a:bodyPr rtlCol="0"/>
          <a:lstStyle/>
          <a:p>
            <a:pPr rtl="0"/>
            <a:fld id="{0B715C8D-5074-4DC0-B15D-7C1B83621BD0}" type="datetime1">
              <a:rPr lang="pl-PL" noProof="0" smtClean="0"/>
              <a:t>20.11.2025</a:t>
            </a:fld>
            <a:endParaRPr lang="pl-PL" noProof="0"/>
          </a:p>
        </p:txBody>
      </p:sp>
      <p:sp>
        <p:nvSpPr>
          <p:cNvPr id="5" name="Stopka — symbol zastępczy 4"/>
          <p:cNvSpPr>
            <a:spLocks noGrp="1"/>
          </p:cNvSpPr>
          <p:nvPr>
            <p:ph type="ftr" sz="quarter" idx="11"/>
          </p:nvPr>
        </p:nvSpPr>
        <p:spPr/>
        <p:txBody>
          <a:bodyPr rtlCol="0"/>
          <a:lstStyle/>
          <a:p>
            <a:pPr rtl="0"/>
            <a:endParaRPr lang="pl-PL" noProof="0"/>
          </a:p>
        </p:txBody>
      </p:sp>
      <p:sp>
        <p:nvSpPr>
          <p:cNvPr id="6" name="Numer slajdu — symbol zastępczy 5"/>
          <p:cNvSpPr>
            <a:spLocks noGrp="1"/>
          </p:cNvSpPr>
          <p:nvPr>
            <p:ph type="sldNum" sz="quarter" idx="12"/>
          </p:nvPr>
        </p:nvSpPr>
        <p:spPr>
          <a:xfrm>
            <a:off x="10558300" y="5956137"/>
            <a:ext cx="1052508" cy="365125"/>
          </a:xfrm>
        </p:spPr>
        <p:txBody>
          <a:bodyPr rtlCol="0"/>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2739981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8" name="Prostokąt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ytuł 1"/>
          <p:cNvSpPr>
            <a:spLocks noGrp="1"/>
          </p:cNvSpPr>
          <p:nvPr>
            <p:ph type="title" hasCustomPrompt="1"/>
          </p:nvPr>
        </p:nvSpPr>
        <p:spPr>
          <a:xfrm>
            <a:off x="581193" y="3043910"/>
            <a:ext cx="11029615" cy="1497507"/>
          </a:xfrm>
        </p:spPr>
        <p:txBody>
          <a:bodyPr rtlCol="0" anchor="b">
            <a:normAutofit/>
          </a:bodyPr>
          <a:lstStyle>
            <a:lvl1pPr algn="l">
              <a:defRPr sz="3600" b="0" cap="all">
                <a:solidFill>
                  <a:schemeClr val="accent1"/>
                </a:solidFill>
              </a:defRPr>
            </a:lvl1pPr>
          </a:lstStyle>
          <a:p>
            <a:pPr rtl="0"/>
            <a:r>
              <a:rPr lang="pl-PL" noProof="0"/>
              <a:t>Kliknij, aby edytować styl wzorca tytułu</a:t>
            </a:r>
          </a:p>
        </p:txBody>
      </p:sp>
      <p:sp>
        <p:nvSpPr>
          <p:cNvPr id="3" name="Tekst — symbol zastępczy 2"/>
          <p:cNvSpPr>
            <a:spLocks noGrp="1"/>
          </p:cNvSpPr>
          <p:nvPr>
            <p:ph type="body" idx="1" hasCustomPrompt="1"/>
          </p:nvPr>
        </p:nvSpPr>
        <p:spPr>
          <a:xfrm>
            <a:off x="581192" y="4541417"/>
            <a:ext cx="11029615" cy="600556"/>
          </a:xfrm>
        </p:spPr>
        <p:txBody>
          <a:bodyPr rtlCol="0"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pl-PL" noProof="0"/>
              <a:t>Edytuj style wzorca tekstu</a:t>
            </a:r>
          </a:p>
        </p:txBody>
      </p:sp>
      <p:sp>
        <p:nvSpPr>
          <p:cNvPr id="4" name="Data — symbol zastępczy 3"/>
          <p:cNvSpPr>
            <a:spLocks noGrp="1"/>
          </p:cNvSpPr>
          <p:nvPr>
            <p:ph type="dt" sz="half" idx="10"/>
          </p:nvPr>
        </p:nvSpPr>
        <p:spPr/>
        <p:txBody>
          <a:bodyPr rtlCol="0"/>
          <a:lstStyle>
            <a:lvl1pPr>
              <a:defRPr>
                <a:solidFill>
                  <a:schemeClr val="accent1">
                    <a:lumMod val="75000"/>
                    <a:lumOff val="25000"/>
                  </a:schemeClr>
                </a:solidFill>
              </a:defRPr>
            </a:lvl1pPr>
          </a:lstStyle>
          <a:p>
            <a:pPr rtl="0"/>
            <a:fld id="{A15AB10B-D90B-495F-ADA2-9EEC8079FBC6}" type="datetime1">
              <a:rPr lang="pl-PL" noProof="0" smtClean="0"/>
              <a:t>20.11.2025</a:t>
            </a:fld>
            <a:endParaRPr lang="pl-PL" noProof="0"/>
          </a:p>
        </p:txBody>
      </p:sp>
      <p:sp>
        <p:nvSpPr>
          <p:cNvPr id="5" name="Stopka — symbol zastępczy 4"/>
          <p:cNvSpPr>
            <a:spLocks noGrp="1"/>
          </p:cNvSpPr>
          <p:nvPr>
            <p:ph type="ftr" sz="quarter" idx="11"/>
          </p:nvPr>
        </p:nvSpPr>
        <p:spPr/>
        <p:txBody>
          <a:bodyPr rtlCol="0"/>
          <a:lstStyle>
            <a:lvl1pPr>
              <a:defRPr>
                <a:solidFill>
                  <a:schemeClr val="accent1">
                    <a:lumMod val="75000"/>
                    <a:lumOff val="25000"/>
                  </a:schemeClr>
                </a:solidFill>
              </a:defRPr>
            </a:lvl1pPr>
          </a:lstStyle>
          <a:p>
            <a:pPr rtl="0"/>
            <a:endParaRPr lang="pl-PL" noProof="0"/>
          </a:p>
        </p:txBody>
      </p:sp>
      <p:sp>
        <p:nvSpPr>
          <p:cNvPr id="6" name="Numer slajdu — symbol zastępczy 5"/>
          <p:cNvSpPr>
            <a:spLocks noGrp="1"/>
          </p:cNvSpPr>
          <p:nvPr>
            <p:ph type="sldNum" sz="quarter" idx="12"/>
          </p:nvPr>
        </p:nvSpPr>
        <p:spPr/>
        <p:txBody>
          <a:bodyPr rtlCol="0"/>
          <a:lstStyle>
            <a:lvl1pPr>
              <a:defRPr>
                <a:solidFill>
                  <a:schemeClr val="accent1">
                    <a:lumMod val="75000"/>
                    <a:lumOff val="25000"/>
                  </a:schemeClr>
                </a:solidFill>
              </a:defRPr>
            </a:lvl1pPr>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3909290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Prostokąt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2" name="Tytuł 1"/>
          <p:cNvSpPr>
            <a:spLocks noGrp="1"/>
          </p:cNvSpPr>
          <p:nvPr>
            <p:ph type="title" hasCustomPrompt="1"/>
          </p:nvPr>
        </p:nvSpPr>
        <p:spPr>
          <a:xfrm>
            <a:off x="581193" y="729658"/>
            <a:ext cx="11029616" cy="988332"/>
          </a:xfrm>
        </p:spPr>
        <p:txBody>
          <a:bodyPr rtlCol="0"/>
          <a:lstStyle/>
          <a:p>
            <a:pPr rtl="0"/>
            <a:r>
              <a:rPr lang="pl-PL" noProof="0"/>
              <a:t>Kliknij, aby edytować styl wzorca tytułu</a:t>
            </a:r>
          </a:p>
        </p:txBody>
      </p:sp>
      <p:sp>
        <p:nvSpPr>
          <p:cNvPr id="3" name="Zawartość — symbol zastępczy 2"/>
          <p:cNvSpPr>
            <a:spLocks noGrp="1"/>
          </p:cNvSpPr>
          <p:nvPr>
            <p:ph sz="half" idx="1" hasCustomPrompt="1"/>
          </p:nvPr>
        </p:nvSpPr>
        <p:spPr>
          <a:xfrm>
            <a:off x="581193" y="2228003"/>
            <a:ext cx="5422390" cy="3633047"/>
          </a:xfrm>
        </p:spPr>
        <p:txBody>
          <a:bodyPr rtlCol="0">
            <a:normAutofit/>
          </a:body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4" name="Zawartość — symbol zastępczy 3"/>
          <p:cNvSpPr>
            <a:spLocks noGrp="1"/>
          </p:cNvSpPr>
          <p:nvPr>
            <p:ph sz="half" idx="2" hasCustomPrompt="1"/>
          </p:nvPr>
        </p:nvSpPr>
        <p:spPr>
          <a:xfrm>
            <a:off x="6188417" y="2228003"/>
            <a:ext cx="5422392" cy="3633047"/>
          </a:xfrm>
        </p:spPr>
        <p:txBody>
          <a:bodyPr rtlCol="0">
            <a:normAutofit/>
          </a:body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5" name="Data — symbol zastępczy 4"/>
          <p:cNvSpPr>
            <a:spLocks noGrp="1"/>
          </p:cNvSpPr>
          <p:nvPr>
            <p:ph type="dt" sz="half" idx="10"/>
          </p:nvPr>
        </p:nvSpPr>
        <p:spPr/>
        <p:txBody>
          <a:bodyPr rtlCol="0"/>
          <a:lstStyle/>
          <a:p>
            <a:pPr rtl="0"/>
            <a:fld id="{07591F5B-A148-4026-992C-5103E9EE2B07}" type="datetime1">
              <a:rPr lang="pl-PL" noProof="0" smtClean="0"/>
              <a:t>20.11.2025</a:t>
            </a:fld>
            <a:endParaRPr lang="pl-PL" noProof="0"/>
          </a:p>
        </p:txBody>
      </p:sp>
      <p:sp>
        <p:nvSpPr>
          <p:cNvPr id="6" name="Stopka — symbol zastępczy 5"/>
          <p:cNvSpPr>
            <a:spLocks noGrp="1"/>
          </p:cNvSpPr>
          <p:nvPr>
            <p:ph type="ftr" sz="quarter" idx="11"/>
          </p:nvPr>
        </p:nvSpPr>
        <p:spPr/>
        <p:txBody>
          <a:bodyPr rtlCol="0"/>
          <a:lstStyle/>
          <a:p>
            <a:pPr rtl="0"/>
            <a:endParaRPr lang="pl-PL" noProof="0"/>
          </a:p>
        </p:txBody>
      </p:sp>
      <p:sp>
        <p:nvSpPr>
          <p:cNvPr id="7" name="Numer slajdu — symbol zastępczy 6"/>
          <p:cNvSpPr>
            <a:spLocks noGrp="1"/>
          </p:cNvSpPr>
          <p:nvPr>
            <p:ph type="sldNum" sz="quarter" idx="12"/>
          </p:nvPr>
        </p:nvSpPr>
        <p:spPr/>
        <p:txBody>
          <a:bodyPr rtlCol="0"/>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3687167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1" name="Prostokąt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ytuł 1"/>
          <p:cNvSpPr>
            <a:spLocks noGrp="1"/>
          </p:cNvSpPr>
          <p:nvPr>
            <p:ph type="title" hasCustomPrompt="1"/>
          </p:nvPr>
        </p:nvSpPr>
        <p:spPr>
          <a:xfrm>
            <a:off x="581193" y="729658"/>
            <a:ext cx="11029616" cy="988332"/>
          </a:xfrm>
        </p:spPr>
        <p:txBody>
          <a:bodyPr rtlCol="0"/>
          <a:lstStyle/>
          <a:p>
            <a:pPr rtl="0"/>
            <a:r>
              <a:rPr lang="pl-PL" noProof="0"/>
              <a:t>Kliknij, aby edytować styl wzorca tytułu</a:t>
            </a:r>
          </a:p>
        </p:txBody>
      </p:sp>
      <p:sp>
        <p:nvSpPr>
          <p:cNvPr id="3" name="Tekst — symbol zastępczy 2"/>
          <p:cNvSpPr>
            <a:spLocks noGrp="1"/>
          </p:cNvSpPr>
          <p:nvPr>
            <p:ph type="body" idx="1" hasCustomPrompt="1"/>
          </p:nvPr>
        </p:nvSpPr>
        <p:spPr>
          <a:xfrm>
            <a:off x="887219" y="2250892"/>
            <a:ext cx="5087075" cy="536005"/>
          </a:xfrm>
        </p:spPr>
        <p:txBody>
          <a:bodyPr rtlCol="0"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l-PL" noProof="0"/>
              <a:t>Edytuj style wzorca tekstu</a:t>
            </a:r>
          </a:p>
        </p:txBody>
      </p:sp>
      <p:sp>
        <p:nvSpPr>
          <p:cNvPr id="4" name="Zawartość — symbol zastępczy 3"/>
          <p:cNvSpPr>
            <a:spLocks noGrp="1"/>
          </p:cNvSpPr>
          <p:nvPr>
            <p:ph sz="half" idx="2" hasCustomPrompt="1"/>
          </p:nvPr>
        </p:nvSpPr>
        <p:spPr>
          <a:xfrm>
            <a:off x="581194" y="2926052"/>
            <a:ext cx="5393100" cy="2934999"/>
          </a:xfrm>
        </p:spPr>
        <p:txBody>
          <a:bodyPr rtlCol="0" anchor="t">
            <a:normAutofit/>
          </a:body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5" name="Tekst — symbol zastępczy 4"/>
          <p:cNvSpPr>
            <a:spLocks noGrp="1"/>
          </p:cNvSpPr>
          <p:nvPr>
            <p:ph type="body" sz="quarter" idx="3" hasCustomPrompt="1"/>
          </p:nvPr>
        </p:nvSpPr>
        <p:spPr>
          <a:xfrm>
            <a:off x="6523735" y="2250892"/>
            <a:ext cx="5087073" cy="553373"/>
          </a:xfrm>
        </p:spPr>
        <p:txBody>
          <a:bodyPr rtlCol="0"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l-PL" noProof="0"/>
              <a:t>Edytuj style wzorca tekstu</a:t>
            </a:r>
          </a:p>
        </p:txBody>
      </p:sp>
      <p:sp>
        <p:nvSpPr>
          <p:cNvPr id="6" name="Zawartość — symbol zastępczy 5"/>
          <p:cNvSpPr>
            <a:spLocks noGrp="1"/>
          </p:cNvSpPr>
          <p:nvPr>
            <p:ph sz="quarter" idx="4" hasCustomPrompt="1"/>
          </p:nvPr>
        </p:nvSpPr>
        <p:spPr>
          <a:xfrm>
            <a:off x="6217709" y="2926052"/>
            <a:ext cx="5393100" cy="2934999"/>
          </a:xfrm>
        </p:spPr>
        <p:txBody>
          <a:bodyPr rtlCol="0" anchor="t">
            <a:normAutofit/>
          </a:body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7" name="Data — symbol zastępczy 6"/>
          <p:cNvSpPr>
            <a:spLocks noGrp="1"/>
          </p:cNvSpPr>
          <p:nvPr>
            <p:ph type="dt" sz="half" idx="10"/>
          </p:nvPr>
        </p:nvSpPr>
        <p:spPr/>
        <p:txBody>
          <a:bodyPr rtlCol="0"/>
          <a:lstStyle/>
          <a:p>
            <a:pPr rtl="0"/>
            <a:fld id="{BBEDF17A-70BC-472C-8A64-5A504543C1A7}" type="datetime1">
              <a:rPr lang="pl-PL" noProof="0" smtClean="0"/>
              <a:t>20.11.2025</a:t>
            </a:fld>
            <a:endParaRPr lang="pl-PL" noProof="0"/>
          </a:p>
        </p:txBody>
      </p:sp>
      <p:sp>
        <p:nvSpPr>
          <p:cNvPr id="8" name="Stopka — symbol zastępczy 7"/>
          <p:cNvSpPr>
            <a:spLocks noGrp="1"/>
          </p:cNvSpPr>
          <p:nvPr>
            <p:ph type="ftr" sz="quarter" idx="11"/>
          </p:nvPr>
        </p:nvSpPr>
        <p:spPr/>
        <p:txBody>
          <a:bodyPr rtlCol="0"/>
          <a:lstStyle/>
          <a:p>
            <a:pPr rtl="0"/>
            <a:endParaRPr lang="pl-PL" noProof="0"/>
          </a:p>
        </p:txBody>
      </p:sp>
      <p:sp>
        <p:nvSpPr>
          <p:cNvPr id="9" name="Numer slajdu — symbol zastępczy 8"/>
          <p:cNvSpPr>
            <a:spLocks noGrp="1"/>
          </p:cNvSpPr>
          <p:nvPr>
            <p:ph type="sldNum" sz="quarter" idx="12"/>
          </p:nvPr>
        </p:nvSpPr>
        <p:spPr/>
        <p:txBody>
          <a:bodyPr rtlCol="0"/>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1428574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3" name="Data — symbol zastępczy 2"/>
          <p:cNvSpPr>
            <a:spLocks noGrp="1"/>
          </p:cNvSpPr>
          <p:nvPr>
            <p:ph type="dt" sz="half" idx="10"/>
          </p:nvPr>
        </p:nvSpPr>
        <p:spPr/>
        <p:txBody>
          <a:bodyPr rtlCol="0"/>
          <a:lstStyle/>
          <a:p>
            <a:pPr rtl="0"/>
            <a:fld id="{3A67F7BA-6159-441B-AF01-CBE7412A1E05}" type="datetime1">
              <a:rPr lang="pl-PL" noProof="0" smtClean="0"/>
              <a:t>20.11.2025</a:t>
            </a:fld>
            <a:endParaRPr lang="pl-PL" noProof="0"/>
          </a:p>
        </p:txBody>
      </p:sp>
      <p:sp>
        <p:nvSpPr>
          <p:cNvPr id="4" name="Stopka — symbol zastępczy 3"/>
          <p:cNvSpPr>
            <a:spLocks noGrp="1"/>
          </p:cNvSpPr>
          <p:nvPr>
            <p:ph type="ftr" sz="quarter" idx="11"/>
          </p:nvPr>
        </p:nvSpPr>
        <p:spPr/>
        <p:txBody>
          <a:bodyPr rtlCol="0"/>
          <a:lstStyle/>
          <a:p>
            <a:pPr rtl="0"/>
            <a:endParaRPr lang="pl-PL" noProof="0"/>
          </a:p>
        </p:txBody>
      </p:sp>
      <p:sp>
        <p:nvSpPr>
          <p:cNvPr id="5" name="Numer slajdu — symbol zastępczy 4"/>
          <p:cNvSpPr>
            <a:spLocks noGrp="1"/>
          </p:cNvSpPr>
          <p:nvPr>
            <p:ph type="sldNum" sz="quarter" idx="12"/>
          </p:nvPr>
        </p:nvSpPr>
        <p:spPr/>
        <p:txBody>
          <a:bodyPr rtlCol="0"/>
          <a:lstStyle/>
          <a:p>
            <a:pPr rtl="0"/>
            <a:fld id="{D57F1E4F-1CFF-5643-939E-217C01CDF565}" type="slidenum">
              <a:rPr lang="pl-PL" noProof="0" smtClean="0"/>
              <a:pPr/>
              <a:t>‹#›</a:t>
            </a:fld>
            <a:endParaRPr lang="pl-PL" noProof="0"/>
          </a:p>
        </p:txBody>
      </p:sp>
      <p:sp>
        <p:nvSpPr>
          <p:cNvPr id="7" name="Prostokąt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ytuł 1"/>
          <p:cNvSpPr>
            <a:spLocks noGrp="1"/>
          </p:cNvSpPr>
          <p:nvPr>
            <p:ph type="title" hasCustomPrompt="1"/>
          </p:nvPr>
        </p:nvSpPr>
        <p:spPr>
          <a:xfrm>
            <a:off x="575894" y="729658"/>
            <a:ext cx="11029616" cy="988332"/>
          </a:xfrm>
        </p:spPr>
        <p:txBody>
          <a:bodyPr rtlCol="0"/>
          <a:lstStyle/>
          <a:p>
            <a:pPr rtl="0"/>
            <a:r>
              <a:rPr lang="pl-PL" noProof="0"/>
              <a:t>Kliknij, aby edytować styl wzorca tytułu</a:t>
            </a:r>
          </a:p>
        </p:txBody>
      </p:sp>
    </p:spTree>
    <p:extLst>
      <p:ext uri="{BB962C8B-B14F-4D97-AF65-F5344CB8AC3E}">
        <p14:creationId xmlns:p14="http://schemas.microsoft.com/office/powerpoint/2010/main" val="116431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a — symbol zastępczy 1"/>
          <p:cNvSpPr>
            <a:spLocks noGrp="1"/>
          </p:cNvSpPr>
          <p:nvPr>
            <p:ph type="dt" sz="half" idx="10"/>
          </p:nvPr>
        </p:nvSpPr>
        <p:spPr/>
        <p:txBody>
          <a:bodyPr rtlCol="0"/>
          <a:lstStyle/>
          <a:p>
            <a:pPr rtl="0"/>
            <a:fld id="{F7F04AFA-1778-4013-BEAF-CC7AEB0F10D4}" type="datetime1">
              <a:rPr lang="pl-PL" noProof="0" smtClean="0"/>
              <a:t>20.11.2025</a:t>
            </a:fld>
            <a:endParaRPr lang="pl-PL" noProof="0"/>
          </a:p>
        </p:txBody>
      </p:sp>
      <p:sp>
        <p:nvSpPr>
          <p:cNvPr id="3" name="Stopka — symbol zastępczy 2"/>
          <p:cNvSpPr>
            <a:spLocks noGrp="1"/>
          </p:cNvSpPr>
          <p:nvPr>
            <p:ph type="ftr" sz="quarter" idx="11"/>
          </p:nvPr>
        </p:nvSpPr>
        <p:spPr/>
        <p:txBody>
          <a:bodyPr rtlCol="0"/>
          <a:lstStyle/>
          <a:p>
            <a:pPr rtl="0"/>
            <a:endParaRPr lang="pl-PL" noProof="0"/>
          </a:p>
        </p:txBody>
      </p:sp>
      <p:sp>
        <p:nvSpPr>
          <p:cNvPr id="4" name="Numer slajdu — symbol zastępczy 3"/>
          <p:cNvSpPr>
            <a:spLocks noGrp="1"/>
          </p:cNvSpPr>
          <p:nvPr>
            <p:ph type="sldNum" sz="quarter" idx="12"/>
          </p:nvPr>
        </p:nvSpPr>
        <p:spPr/>
        <p:txBody>
          <a:bodyPr rtlCol="0"/>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3412690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9" name="Prostokąt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2" name="Tytuł 1"/>
          <p:cNvSpPr>
            <a:spLocks noGrp="1"/>
          </p:cNvSpPr>
          <p:nvPr>
            <p:ph type="title" hasCustomPrompt="1"/>
          </p:nvPr>
        </p:nvSpPr>
        <p:spPr>
          <a:xfrm>
            <a:off x="581192" y="5262296"/>
            <a:ext cx="4909445" cy="689514"/>
          </a:xfrm>
        </p:spPr>
        <p:txBody>
          <a:bodyPr rtlCol="0" anchor="ctr"/>
          <a:lstStyle>
            <a:lvl1pPr algn="l">
              <a:defRPr sz="2000" b="0">
                <a:solidFill>
                  <a:schemeClr val="accent1">
                    <a:lumMod val="75000"/>
                    <a:lumOff val="25000"/>
                  </a:schemeClr>
                </a:solidFill>
              </a:defRPr>
            </a:lvl1pPr>
          </a:lstStyle>
          <a:p>
            <a:pPr rtl="0"/>
            <a:r>
              <a:rPr lang="pl-PL" noProof="0"/>
              <a:t>Kliknij, aby edytować styl wzorca tytułu</a:t>
            </a:r>
          </a:p>
        </p:txBody>
      </p:sp>
      <p:sp>
        <p:nvSpPr>
          <p:cNvPr id="3" name="Zawartość — symbol zastępczy 2"/>
          <p:cNvSpPr>
            <a:spLocks noGrp="1"/>
          </p:cNvSpPr>
          <p:nvPr>
            <p:ph idx="1" hasCustomPrompt="1"/>
          </p:nvPr>
        </p:nvSpPr>
        <p:spPr>
          <a:xfrm>
            <a:off x="447816" y="601200"/>
            <a:ext cx="11292840" cy="4204800"/>
          </a:xfrm>
        </p:spPr>
        <p:txBody>
          <a:bodyPr rtlCol="0"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4" name="Tekst — symbol zastępczy 3"/>
          <p:cNvSpPr>
            <a:spLocks noGrp="1"/>
          </p:cNvSpPr>
          <p:nvPr>
            <p:ph type="body" sz="half" idx="2" hasCustomPrompt="1"/>
          </p:nvPr>
        </p:nvSpPr>
        <p:spPr>
          <a:xfrm>
            <a:off x="5740823" y="5262296"/>
            <a:ext cx="5869987" cy="689515"/>
          </a:xfrm>
        </p:spPr>
        <p:txBody>
          <a:bodyPr rtlCol="0"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l-PL" noProof="0"/>
              <a:t>Edytuj style wzorca tekstu</a:t>
            </a:r>
          </a:p>
        </p:txBody>
      </p:sp>
      <p:sp>
        <p:nvSpPr>
          <p:cNvPr id="5" name="Data — symbol zastępczy 4"/>
          <p:cNvSpPr>
            <a:spLocks noGrp="1"/>
          </p:cNvSpPr>
          <p:nvPr>
            <p:ph type="dt" sz="half" idx="10"/>
          </p:nvPr>
        </p:nvSpPr>
        <p:spPr/>
        <p:txBody>
          <a:bodyPr rtlCol="0"/>
          <a:lstStyle>
            <a:lvl1pPr>
              <a:defRPr>
                <a:solidFill>
                  <a:schemeClr val="accent1">
                    <a:lumMod val="75000"/>
                    <a:lumOff val="25000"/>
                  </a:schemeClr>
                </a:solidFill>
              </a:defRPr>
            </a:lvl1pPr>
          </a:lstStyle>
          <a:p>
            <a:pPr rtl="0"/>
            <a:fld id="{A7951807-BBF7-4FEB-9550-16B76B21A86E}" type="datetime1">
              <a:rPr lang="pl-PL" noProof="0" smtClean="0"/>
              <a:t>20.11.2025</a:t>
            </a:fld>
            <a:endParaRPr lang="pl-PL" noProof="0"/>
          </a:p>
        </p:txBody>
      </p:sp>
      <p:sp>
        <p:nvSpPr>
          <p:cNvPr id="6" name="Stopka — symbol zastępczy 5"/>
          <p:cNvSpPr>
            <a:spLocks noGrp="1"/>
          </p:cNvSpPr>
          <p:nvPr>
            <p:ph type="ftr" sz="quarter" idx="11"/>
          </p:nvPr>
        </p:nvSpPr>
        <p:spPr/>
        <p:txBody>
          <a:bodyPr rtlCol="0"/>
          <a:lstStyle>
            <a:lvl1pPr>
              <a:defRPr>
                <a:solidFill>
                  <a:schemeClr val="accent1">
                    <a:lumMod val="75000"/>
                    <a:lumOff val="25000"/>
                  </a:schemeClr>
                </a:solidFill>
              </a:defRPr>
            </a:lvl1pPr>
          </a:lstStyle>
          <a:p>
            <a:pPr rtl="0"/>
            <a:endParaRPr lang="pl-PL" noProof="0"/>
          </a:p>
        </p:txBody>
      </p:sp>
      <p:sp>
        <p:nvSpPr>
          <p:cNvPr id="7" name="Numer slajdu — symbol zastępczy 6"/>
          <p:cNvSpPr>
            <a:spLocks noGrp="1"/>
          </p:cNvSpPr>
          <p:nvPr>
            <p:ph type="sldNum" sz="quarter" idx="12"/>
          </p:nvPr>
        </p:nvSpPr>
        <p:spPr/>
        <p:txBody>
          <a:bodyPr rtlCol="0"/>
          <a:lstStyle>
            <a:lvl1pPr>
              <a:defRPr>
                <a:solidFill>
                  <a:schemeClr val="accent1">
                    <a:lumMod val="75000"/>
                    <a:lumOff val="25000"/>
                  </a:schemeClr>
                </a:solidFill>
              </a:defRPr>
            </a:lvl1pPr>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2923296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581193" y="4693389"/>
            <a:ext cx="11029616" cy="566738"/>
          </a:xfrm>
        </p:spPr>
        <p:txBody>
          <a:bodyPr rtlCol="0" anchor="b">
            <a:normAutofit/>
          </a:bodyPr>
          <a:lstStyle>
            <a:lvl1pPr algn="l">
              <a:defRPr sz="2400" b="0">
                <a:solidFill>
                  <a:schemeClr val="accent1"/>
                </a:solidFill>
              </a:defRPr>
            </a:lvl1pPr>
          </a:lstStyle>
          <a:p>
            <a:pPr rtl="0"/>
            <a:r>
              <a:rPr lang="pl-PL" noProof="0"/>
              <a:t>Kliknij, aby edytować styl wzorca tytułu</a:t>
            </a:r>
          </a:p>
        </p:txBody>
      </p:sp>
      <p:sp>
        <p:nvSpPr>
          <p:cNvPr id="3" name="Obraz — symbol zastępczy 2"/>
          <p:cNvSpPr>
            <a:spLocks noGrp="1" noChangeAspect="1"/>
          </p:cNvSpPr>
          <p:nvPr>
            <p:ph type="pic" idx="1"/>
          </p:nvPr>
        </p:nvSpPr>
        <p:spPr>
          <a:xfrm>
            <a:off x="447817" y="599725"/>
            <a:ext cx="11290859" cy="3557252"/>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pl-PL" noProof="0"/>
              <a:t>Kliknij ikonę, aby dodać obraz</a:t>
            </a:r>
          </a:p>
        </p:txBody>
      </p:sp>
      <p:sp>
        <p:nvSpPr>
          <p:cNvPr id="4" name="Tekst — symbol zastępczy 3"/>
          <p:cNvSpPr>
            <a:spLocks noGrp="1"/>
          </p:cNvSpPr>
          <p:nvPr>
            <p:ph type="body" sz="half" idx="2" hasCustomPrompt="1"/>
          </p:nvPr>
        </p:nvSpPr>
        <p:spPr>
          <a:xfrm>
            <a:off x="581192" y="5260127"/>
            <a:ext cx="11029617" cy="598671"/>
          </a:xfrm>
        </p:spPr>
        <p:txBody>
          <a:bodyPr rtlCol="0">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l-PL" noProof="0"/>
              <a:t>Edytuj style wzorca tekstu</a:t>
            </a:r>
          </a:p>
        </p:txBody>
      </p:sp>
      <p:sp>
        <p:nvSpPr>
          <p:cNvPr id="5" name="Data — symbol zastępczy 4"/>
          <p:cNvSpPr>
            <a:spLocks noGrp="1"/>
          </p:cNvSpPr>
          <p:nvPr>
            <p:ph type="dt" sz="half" idx="10"/>
          </p:nvPr>
        </p:nvSpPr>
        <p:spPr/>
        <p:txBody>
          <a:bodyPr rtlCol="0"/>
          <a:lstStyle/>
          <a:p>
            <a:pPr rtl="0"/>
            <a:fld id="{B06525CE-B2F2-4EC8-972C-1EAA4989F9B6}" type="datetime1">
              <a:rPr lang="pl-PL" noProof="0" smtClean="0"/>
              <a:t>20.11.2025</a:t>
            </a:fld>
            <a:endParaRPr lang="pl-PL" noProof="0"/>
          </a:p>
        </p:txBody>
      </p:sp>
      <p:sp>
        <p:nvSpPr>
          <p:cNvPr id="6" name="Stopka — symbol zastępczy 5"/>
          <p:cNvSpPr>
            <a:spLocks noGrp="1"/>
          </p:cNvSpPr>
          <p:nvPr>
            <p:ph type="ftr" sz="quarter" idx="11"/>
          </p:nvPr>
        </p:nvSpPr>
        <p:spPr/>
        <p:txBody>
          <a:bodyPr rtlCol="0"/>
          <a:lstStyle/>
          <a:p>
            <a:pPr rtl="0"/>
            <a:endParaRPr lang="pl-PL" noProof="0"/>
          </a:p>
        </p:txBody>
      </p:sp>
      <p:sp>
        <p:nvSpPr>
          <p:cNvPr id="7" name="Numer slajdu — symbol zastępczy 6"/>
          <p:cNvSpPr>
            <a:spLocks noGrp="1"/>
          </p:cNvSpPr>
          <p:nvPr>
            <p:ph type="sldNum" sz="quarter" idx="12"/>
          </p:nvPr>
        </p:nvSpPr>
        <p:spPr/>
        <p:txBody>
          <a:bodyPr rtlCol="0"/>
          <a:lstStyle/>
          <a:p>
            <a:pPr rtl="0"/>
            <a:fld id="{D57F1E4F-1CFF-5643-939E-217C01CDF565}" type="slidenum">
              <a:rPr lang="pl-PL" noProof="0" smtClean="0"/>
              <a:pPr/>
              <a:t>‹#›</a:t>
            </a:fld>
            <a:endParaRPr lang="pl-PL" noProof="0"/>
          </a:p>
        </p:txBody>
      </p:sp>
    </p:spTree>
    <p:extLst>
      <p:ext uri="{BB962C8B-B14F-4D97-AF65-F5344CB8AC3E}">
        <p14:creationId xmlns:p14="http://schemas.microsoft.com/office/powerpoint/2010/main" val="1280803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ytuł — symbol zastępczy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pPr rtl="0"/>
            <a:r>
              <a:rPr lang="pl-PL" noProof="0"/>
              <a:t>Kliknij, aby edytować styl wzorca tytułu</a:t>
            </a:r>
          </a:p>
        </p:txBody>
      </p:sp>
      <p:sp>
        <p:nvSpPr>
          <p:cNvPr id="3" name="Tekst — symbol zastępczy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rtl="0"/>
            <a:r>
              <a:rPr lang="pl-PL" noProof="0"/>
              <a:t>Edytuj style wzorca tekstu</a:t>
            </a:r>
          </a:p>
          <a:p>
            <a:pPr lvl="1" rtl="0"/>
            <a:r>
              <a:rPr lang="pl-PL" noProof="0"/>
              <a:t>Drugi poziom</a:t>
            </a:r>
          </a:p>
          <a:p>
            <a:pPr lvl="2" rtl="0"/>
            <a:r>
              <a:rPr lang="pl-PL" noProof="0"/>
              <a:t>Trzeci poziom</a:t>
            </a:r>
          </a:p>
          <a:p>
            <a:pPr lvl="3" rtl="0"/>
            <a:r>
              <a:rPr lang="pl-PL" noProof="0"/>
              <a:t>Czwarty poziom</a:t>
            </a:r>
          </a:p>
          <a:p>
            <a:pPr lvl="4" rtl="0"/>
            <a:r>
              <a:rPr lang="pl-PL" noProof="0"/>
              <a:t>Piąty poziom</a:t>
            </a:r>
          </a:p>
        </p:txBody>
      </p:sp>
      <p:sp>
        <p:nvSpPr>
          <p:cNvPr id="4" name="Data — symbol zastępczy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pPr rtl="0"/>
            <a:fld id="{99F83561-EA2E-449A-85D2-EC48CC4A8B8B}" type="datetime1">
              <a:rPr lang="pl-PL" noProof="0" smtClean="0"/>
              <a:t>20.11.2025</a:t>
            </a:fld>
            <a:endParaRPr lang="pl-PL" noProof="0"/>
          </a:p>
        </p:txBody>
      </p:sp>
      <p:sp>
        <p:nvSpPr>
          <p:cNvPr id="5" name="Stopka — symbol zastępczy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pPr rtl="0"/>
            <a:endParaRPr lang="pl-PL" noProof="0"/>
          </a:p>
        </p:txBody>
      </p:sp>
      <p:sp>
        <p:nvSpPr>
          <p:cNvPr id="6" name="Numer slajdu — symbol zastępczy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pPr rtl="0"/>
            <a:fld id="{D57F1E4F-1CFF-5643-939E-217C01CDF565}" type="slidenum">
              <a:rPr lang="pl-PL" noProof="0" smtClean="0"/>
              <a:pPr/>
              <a:t>‹#›</a:t>
            </a:fld>
            <a:endParaRPr lang="pl-PL" noProof="0"/>
          </a:p>
        </p:txBody>
      </p:sp>
      <p:sp>
        <p:nvSpPr>
          <p:cNvPr id="9" name="Prostokąt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10" name="Prostokąt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11" name="Prostokąt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Tree>
    <p:extLst>
      <p:ext uri="{BB962C8B-B14F-4D97-AF65-F5344CB8AC3E}">
        <p14:creationId xmlns:p14="http://schemas.microsoft.com/office/powerpoint/2010/main" val="82855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ostokąt 14">
            <a:extLst>
              <a:ext uri="{FF2B5EF4-FFF2-40B4-BE49-F238E27FC236}">
                <a16:creationId xmlns:a16="http://schemas.microsoft.com/office/drawing/2014/main" id="{493D4EDA-58E0-40CC-B3CA-14CDEB349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7" name="Obraz 6" descr="Połączenia cyfrowe">
            <a:extLst>
              <a:ext uri="{FF2B5EF4-FFF2-40B4-BE49-F238E27FC236}">
                <a16:creationId xmlns:a16="http://schemas.microsoft.com/office/drawing/2014/main" id="{3840F91C-EDD0-4D4E-A4AB-E6C77856C88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3265" t="9091" r="3502" b="-1"/>
          <a:stretch/>
        </p:blipFill>
        <p:spPr>
          <a:xfrm>
            <a:off x="20" y="10"/>
            <a:ext cx="12191980" cy="6857990"/>
          </a:xfrm>
          <a:prstGeom prst="rect">
            <a:avLst/>
          </a:prstGeom>
        </p:spPr>
      </p:pic>
      <p:grpSp>
        <p:nvGrpSpPr>
          <p:cNvPr id="17" name="Grupa 16">
            <a:extLst>
              <a:ext uri="{FF2B5EF4-FFF2-40B4-BE49-F238E27FC236}">
                <a16:creationId xmlns:a16="http://schemas.microsoft.com/office/drawing/2014/main" id="{AA9EB0BC-A85E-4C26-B355-5DFCEF6CCB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534" y="453643"/>
            <a:ext cx="11298933" cy="98554"/>
            <a:chOff x="446534" y="453643"/>
            <a:chExt cx="11298933" cy="98554"/>
          </a:xfrm>
        </p:grpSpPr>
        <p:sp>
          <p:nvSpPr>
            <p:cNvPr id="18" name="Prostokąt 17">
              <a:extLst>
                <a:ext uri="{FF2B5EF4-FFF2-40B4-BE49-F238E27FC236}">
                  <a16:creationId xmlns:a16="http://schemas.microsoft.com/office/drawing/2014/main" id="{3643E56B-BD42-413D-B17D-7958270F5D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19" name="Prostokąt 18">
              <a:extLst>
                <a:ext uri="{FF2B5EF4-FFF2-40B4-BE49-F238E27FC236}">
                  <a16:creationId xmlns:a16="http://schemas.microsoft.com/office/drawing/2014/main" id="{96C04F74-9467-4FA5-95DC-8D481A2974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20" name="Prostokąt 19">
              <a:extLst>
                <a:ext uri="{FF2B5EF4-FFF2-40B4-BE49-F238E27FC236}">
                  <a16:creationId xmlns:a16="http://schemas.microsoft.com/office/drawing/2014/main" id="{D73DE1C3-5C37-42E9-A3F0-256F193832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grpSp>
      <p:sp>
        <p:nvSpPr>
          <p:cNvPr id="22" name="Prostokąt 21">
            <a:extLst>
              <a:ext uri="{FF2B5EF4-FFF2-40B4-BE49-F238E27FC236}">
                <a16:creationId xmlns:a16="http://schemas.microsoft.com/office/drawing/2014/main" id="{4A2E7EC3-E07C-46CE-9B25-41865A506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732" y="4428067"/>
            <a:ext cx="11260667" cy="1962497"/>
          </a:xfrm>
          <a:prstGeom prst="rect">
            <a:avLst/>
          </a:prstGeom>
          <a:solidFill>
            <a:schemeClr val="accent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2" name="Tytuł 1">
            <a:extLst>
              <a:ext uri="{FF2B5EF4-FFF2-40B4-BE49-F238E27FC236}">
                <a16:creationId xmlns:a16="http://schemas.microsoft.com/office/drawing/2014/main" id="{C02C5318-1A1E-49D0-B2E2-A4B0FA9E8A40}"/>
              </a:ext>
            </a:extLst>
          </p:cNvPr>
          <p:cNvSpPr>
            <a:spLocks noGrp="1"/>
          </p:cNvSpPr>
          <p:nvPr>
            <p:ph type="ctrTitle"/>
          </p:nvPr>
        </p:nvSpPr>
        <p:spPr>
          <a:xfrm>
            <a:off x="581191" y="3320143"/>
            <a:ext cx="10993549" cy="2147101"/>
          </a:xfrm>
        </p:spPr>
        <p:txBody>
          <a:bodyPr rtlCol="0">
            <a:noAutofit/>
          </a:bodyPr>
          <a:lstStyle/>
          <a:p>
            <a:pPr rtl="0"/>
            <a:r>
              <a:rPr lang="pl-PL" sz="2800" b="1" dirty="0">
                <a:solidFill>
                  <a:srgbClr val="FFFF00"/>
                </a:solidFill>
                <a:latin typeface="Bookman Old Style" panose="02050604050505020204" pitchFamily="18" charset="0"/>
              </a:rPr>
              <a:t>Prawo z czasów papieru i łopaty w czasach online – praca zdalna pracownika a powstanie zakładu pracodawcy w orzecznictwie sądów administracyjnych</a:t>
            </a:r>
          </a:p>
        </p:txBody>
      </p:sp>
      <p:sp>
        <p:nvSpPr>
          <p:cNvPr id="3" name="Podtytuł 2">
            <a:extLst>
              <a:ext uri="{FF2B5EF4-FFF2-40B4-BE49-F238E27FC236}">
                <a16:creationId xmlns:a16="http://schemas.microsoft.com/office/drawing/2014/main" id="{48B6CF59-4E5B-494D-A2F7-97ADD01E6497}"/>
              </a:ext>
            </a:extLst>
          </p:cNvPr>
          <p:cNvSpPr>
            <a:spLocks noGrp="1"/>
          </p:cNvSpPr>
          <p:nvPr>
            <p:ph type="subTitle" idx="1"/>
          </p:nvPr>
        </p:nvSpPr>
        <p:spPr>
          <a:xfrm>
            <a:off x="581194" y="5467246"/>
            <a:ext cx="10993546" cy="484822"/>
          </a:xfrm>
        </p:spPr>
        <p:txBody>
          <a:bodyPr rtlCol="0">
            <a:normAutofit/>
          </a:bodyPr>
          <a:lstStyle/>
          <a:p>
            <a:pPr rtl="0"/>
            <a:r>
              <a:rPr lang="pl-PL" dirty="0">
                <a:solidFill>
                  <a:srgbClr val="7CEBFF"/>
                </a:solidFill>
              </a:rPr>
              <a:t>Dr hab. Wojciech Morawski, prof. UMK</a:t>
            </a:r>
          </a:p>
          <a:p>
            <a:pPr rtl="0"/>
            <a:endParaRPr lang="pl-PL" dirty="0">
              <a:solidFill>
                <a:srgbClr val="7CEBFF"/>
              </a:solidFill>
            </a:endParaRPr>
          </a:p>
        </p:txBody>
      </p:sp>
    </p:spTree>
    <p:extLst>
      <p:ext uri="{BB962C8B-B14F-4D97-AF65-F5344CB8AC3E}">
        <p14:creationId xmlns:p14="http://schemas.microsoft.com/office/powerpoint/2010/main" val="1487700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34B2209-BA4C-899B-FA73-07811655345E}"/>
              </a:ext>
            </a:extLst>
          </p:cNvPr>
          <p:cNvSpPr>
            <a:spLocks noGrp="1"/>
          </p:cNvSpPr>
          <p:nvPr>
            <p:ph type="title"/>
          </p:nvPr>
        </p:nvSpPr>
        <p:spPr/>
        <p:txBody>
          <a:bodyPr/>
          <a:lstStyle/>
          <a:p>
            <a:r>
              <a:rPr lang="pl-PL" dirty="0"/>
              <a:t>Włoski wyrok </a:t>
            </a:r>
            <a:r>
              <a:rPr lang="pl-PL" dirty="0" err="1"/>
              <a:t>Corte</a:t>
            </a:r>
            <a:r>
              <a:rPr lang="pl-PL" dirty="0"/>
              <a:t> di </a:t>
            </a:r>
            <a:r>
              <a:rPr lang="pl-PL" dirty="0" err="1"/>
              <a:t>Cassazione</a:t>
            </a:r>
            <a:r>
              <a:rPr lang="pl-PL" dirty="0"/>
              <a:t> 29.01.2020, n. 1977 </a:t>
            </a:r>
          </a:p>
        </p:txBody>
      </p:sp>
      <p:sp>
        <p:nvSpPr>
          <p:cNvPr id="3" name="Symbol zastępczy zawartości 2">
            <a:extLst>
              <a:ext uri="{FF2B5EF4-FFF2-40B4-BE49-F238E27FC236}">
                <a16:creationId xmlns:a16="http://schemas.microsoft.com/office/drawing/2014/main" id="{A53C3263-E9E4-7E47-30AF-48E9D5106D69}"/>
              </a:ext>
            </a:extLst>
          </p:cNvPr>
          <p:cNvSpPr>
            <a:spLocks noGrp="1"/>
          </p:cNvSpPr>
          <p:nvPr>
            <p:ph idx="1"/>
          </p:nvPr>
        </p:nvSpPr>
        <p:spPr/>
        <p:txBody>
          <a:bodyPr/>
          <a:lstStyle/>
          <a:p>
            <a:r>
              <a:rPr lang="pl-PL" dirty="0"/>
              <a:t>czeska spółka organizująca pakiety turystyczne w Lombardii,</a:t>
            </a:r>
          </a:p>
          <a:p>
            <a:r>
              <a:rPr lang="pl-PL" dirty="0"/>
              <a:t>włoski przedstawiciel spółki prowadzi działalność z własnego mieszkania we Włoszech,</a:t>
            </a:r>
          </a:p>
          <a:p>
            <a:r>
              <a:rPr lang="pl-PL" dirty="0"/>
              <a:t>w mieszkaniu są sprzęty biurowe oraz tabliczki z nazwą spółki, numerem telefonu itp.,</a:t>
            </a:r>
          </a:p>
          <a:p>
            <a:r>
              <a:rPr lang="pl-PL" dirty="0"/>
              <a:t>Czy to w ogóle była praca online, czy zwykłe biuro w domu?</a:t>
            </a:r>
          </a:p>
        </p:txBody>
      </p:sp>
    </p:spTree>
    <p:extLst>
      <p:ext uri="{BB962C8B-B14F-4D97-AF65-F5344CB8AC3E}">
        <p14:creationId xmlns:p14="http://schemas.microsoft.com/office/powerpoint/2010/main" val="1853944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A90A9F1-48D0-9348-AA8C-48FFDBF14C71}"/>
              </a:ext>
            </a:extLst>
          </p:cNvPr>
          <p:cNvSpPr>
            <a:spLocks noGrp="1"/>
          </p:cNvSpPr>
          <p:nvPr>
            <p:ph type="title"/>
          </p:nvPr>
        </p:nvSpPr>
        <p:spPr>
          <a:xfrm>
            <a:off x="581192" y="734813"/>
            <a:ext cx="11029616" cy="1013800"/>
          </a:xfrm>
        </p:spPr>
        <p:txBody>
          <a:bodyPr/>
          <a:lstStyle/>
          <a:p>
            <a:r>
              <a:rPr lang="pl-PL" dirty="0"/>
              <a:t>Duńska interpretacja z 1.09.2023 r.</a:t>
            </a:r>
          </a:p>
        </p:txBody>
      </p:sp>
      <p:sp>
        <p:nvSpPr>
          <p:cNvPr id="3" name="Symbol zastępczy zawartości 2">
            <a:extLst>
              <a:ext uri="{FF2B5EF4-FFF2-40B4-BE49-F238E27FC236}">
                <a16:creationId xmlns:a16="http://schemas.microsoft.com/office/drawing/2014/main" id="{1135062C-40DF-56F7-D8BF-043FD48314FC}"/>
              </a:ext>
            </a:extLst>
          </p:cNvPr>
          <p:cNvSpPr>
            <a:spLocks noGrp="1"/>
          </p:cNvSpPr>
          <p:nvPr>
            <p:ph idx="1"/>
          </p:nvPr>
        </p:nvSpPr>
        <p:spPr/>
        <p:txBody>
          <a:bodyPr>
            <a:normAutofit lnSpcReduction="10000"/>
          </a:bodyPr>
          <a:lstStyle/>
          <a:p>
            <a:pPr marL="0" indent="0">
              <a:buNone/>
            </a:pPr>
            <a:r>
              <a:rPr lang="pl-PL" dirty="0"/>
              <a:t>„Zgodnie z praktyką Rady Podatkowej, ostatnio SKM2019.547.SR, SKM2019.488.SR i SKM2019.448.SR, następujące okoliczności dodatkowo przemawiają za tym, że domowe biuro stanowi stałe miejsce prowadzenia działalności gospodarczej:</a:t>
            </a:r>
          </a:p>
          <a:p>
            <a:pPr marL="0" indent="0">
              <a:buNone/>
            </a:pPr>
            <a:r>
              <a:rPr lang="pl-PL" dirty="0"/>
              <a:t>•	Pracownik </a:t>
            </a:r>
            <a:r>
              <a:rPr lang="pl-PL" dirty="0">
                <a:highlight>
                  <a:srgbClr val="FFFF00"/>
                </a:highlight>
              </a:rPr>
              <a:t>nie ma do dyspozycji innego stałego miejsca pracy</a:t>
            </a:r>
            <a:r>
              <a:rPr lang="pl-PL" dirty="0"/>
              <a:t>, w którym zwykle wykonuje swoją pracę.</a:t>
            </a:r>
          </a:p>
          <a:p>
            <a:pPr marL="0" indent="0">
              <a:buNone/>
            </a:pPr>
            <a:r>
              <a:rPr lang="pl-PL" dirty="0"/>
              <a:t>•	</a:t>
            </a:r>
            <a:r>
              <a:rPr lang="pl-PL" dirty="0">
                <a:highlight>
                  <a:srgbClr val="FFFF00"/>
                </a:highlight>
              </a:rPr>
              <a:t>Przedsiębiorstwo wyraża zgodę </a:t>
            </a:r>
            <a:r>
              <a:rPr lang="pl-PL" dirty="0"/>
              <a:t>na to, aby pracownik wykonywał część swojej pracy w domu. Może to wynikać bezpośrednio z umowy o pracę lub być dorozumiane.</a:t>
            </a:r>
          </a:p>
          <a:p>
            <a:pPr marL="0" indent="0">
              <a:buNone/>
            </a:pPr>
            <a:r>
              <a:rPr lang="pl-PL" dirty="0"/>
              <a:t>•	Praca wykonywana przez pracownika z domowego biura </a:t>
            </a:r>
            <a:r>
              <a:rPr lang="pl-PL" dirty="0">
                <a:highlight>
                  <a:srgbClr val="FFFF00"/>
                </a:highlight>
              </a:rPr>
              <a:t>nie ma charakteru przypadkowego i sporadycznego</a:t>
            </a:r>
            <a:r>
              <a:rPr lang="pl-PL" dirty="0"/>
              <a:t>, ale jest zaplanowana lub może być zaplanowana.</a:t>
            </a:r>
          </a:p>
          <a:p>
            <a:pPr marL="0" indent="0">
              <a:buNone/>
            </a:pPr>
            <a:r>
              <a:rPr lang="pl-PL" dirty="0"/>
              <a:t>•	Działalność gospodarcza prowadzona z domowego biura jest z korzyścią dla Danii, w związku z czym </a:t>
            </a:r>
            <a:r>
              <a:rPr lang="pl-PL" dirty="0">
                <a:highlight>
                  <a:srgbClr val="FFFF00"/>
                </a:highlight>
              </a:rPr>
              <a:t>pracodawca jest zainteresowany tym, aby praca była wykonywana z Danii</a:t>
            </a:r>
            <a:r>
              <a:rPr lang="pl-PL" dirty="0"/>
              <a:t>.”</a:t>
            </a:r>
          </a:p>
          <a:p>
            <a:pPr marL="0" indent="0">
              <a:buNone/>
            </a:pPr>
            <a:r>
              <a:rPr lang="pl-PL" dirty="0"/>
              <a:t>Uwaga: sprawa „</a:t>
            </a:r>
            <a:r>
              <a:rPr lang="pl-PL" dirty="0" err="1"/>
              <a:t>covidova</a:t>
            </a:r>
            <a:r>
              <a:rPr lang="pl-PL" dirty="0"/>
              <a:t>”</a:t>
            </a:r>
          </a:p>
          <a:p>
            <a:endParaRPr lang="pl-PL" dirty="0"/>
          </a:p>
        </p:txBody>
      </p:sp>
    </p:spTree>
    <p:extLst>
      <p:ext uri="{BB962C8B-B14F-4D97-AF65-F5344CB8AC3E}">
        <p14:creationId xmlns:p14="http://schemas.microsoft.com/office/powerpoint/2010/main" val="724219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E5460E3-FE78-70CE-B60E-3EB5E5D5160E}"/>
              </a:ext>
            </a:extLst>
          </p:cNvPr>
          <p:cNvSpPr>
            <a:spLocks noGrp="1"/>
          </p:cNvSpPr>
          <p:nvPr>
            <p:ph type="title"/>
          </p:nvPr>
        </p:nvSpPr>
        <p:spPr/>
        <p:txBody>
          <a:bodyPr/>
          <a:lstStyle/>
          <a:p>
            <a:r>
              <a:rPr lang="pl-PL" dirty="0"/>
              <a:t>cd. Interpretacji – sprzedawca ryzykowny</a:t>
            </a:r>
          </a:p>
        </p:txBody>
      </p:sp>
      <p:sp>
        <p:nvSpPr>
          <p:cNvPr id="3" name="Symbol zastępczy zawartości 2">
            <a:extLst>
              <a:ext uri="{FF2B5EF4-FFF2-40B4-BE49-F238E27FC236}">
                <a16:creationId xmlns:a16="http://schemas.microsoft.com/office/drawing/2014/main" id="{0B18722E-C2C7-CC62-49A1-5104A5B9B4C9}"/>
              </a:ext>
            </a:extLst>
          </p:cNvPr>
          <p:cNvSpPr>
            <a:spLocks noGrp="1"/>
          </p:cNvSpPr>
          <p:nvPr>
            <p:ph idx="1"/>
          </p:nvPr>
        </p:nvSpPr>
        <p:spPr/>
        <p:txBody>
          <a:bodyPr/>
          <a:lstStyle/>
          <a:p>
            <a:r>
              <a:rPr lang="pl-PL" dirty="0"/>
              <a:t>„Istotnym czynnikiem w wielu decyzjach było ponadto to, </a:t>
            </a:r>
            <a:r>
              <a:rPr lang="pl-PL" dirty="0">
                <a:highlight>
                  <a:srgbClr val="FFFF00"/>
                </a:highlight>
              </a:rPr>
              <a:t>czy pracownik pełni funkcje sprzedażowe dla przedsiębiorstwa.</a:t>
            </a:r>
          </a:p>
          <a:p>
            <a:r>
              <a:rPr lang="pl-PL" dirty="0"/>
              <a:t>W sprawie SKM2021.546.SR Rada Podatkowa uznała, że zatrudnienie przez zagraniczną spółkę przedstawiciela handlowego w Danii, który miałby wykonywać czynności sprzedażowe dla klientów w Szwecji, Finlandii i Norwegii, doprowadziłoby do powstania stałego miejsca prowadzenia działalności w Danii. Podkreślono, że pracownik pełniłby kluczową funkcję w zakresie sprzedaży oraz że zostałby zatrudniony w celu rozwoju rynku skandynawskiego, dlatego też jego lokalizacja geograficzna w regionie musiałaby być uznana za mającą samodzielną wartość dla przedsiębiorstwa. Zob. również SKM2020.433.SR.</a:t>
            </a:r>
          </a:p>
          <a:p>
            <a:r>
              <a:rPr lang="pl-PL" dirty="0"/>
              <a:t>Czynnikiem przemawiającym przeciwko uznaniu domowego biura za dostępne dla zagranicznej spółki jest sytuacja, w której pracownik spółki przenosi się do Danii wyłącznie z powodów prywatnych, a następnie pracuje ze swojego prywatnego miejsca zamieszkania w Danii. Zob. m.in. SKM2020.432.SR i SKM2021.213.SR.”</a:t>
            </a:r>
          </a:p>
          <a:p>
            <a:endParaRPr lang="pl-PL" dirty="0"/>
          </a:p>
        </p:txBody>
      </p:sp>
    </p:spTree>
    <p:extLst>
      <p:ext uri="{BB962C8B-B14F-4D97-AF65-F5344CB8AC3E}">
        <p14:creationId xmlns:p14="http://schemas.microsoft.com/office/powerpoint/2010/main" val="1420511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CDFCC24-E5F9-0BA8-87E0-3E6E47075118}"/>
              </a:ext>
            </a:extLst>
          </p:cNvPr>
          <p:cNvSpPr>
            <a:spLocks noGrp="1"/>
          </p:cNvSpPr>
          <p:nvPr>
            <p:ph type="title"/>
          </p:nvPr>
        </p:nvSpPr>
        <p:spPr/>
        <p:txBody>
          <a:bodyPr/>
          <a:lstStyle/>
          <a:p>
            <a:r>
              <a:rPr lang="pl-PL" dirty="0"/>
              <a:t>Interpretacja hiszpańska z 18.1.2022</a:t>
            </a:r>
          </a:p>
        </p:txBody>
      </p:sp>
      <p:sp>
        <p:nvSpPr>
          <p:cNvPr id="3" name="Symbol zastępczy zawartości 2">
            <a:extLst>
              <a:ext uri="{FF2B5EF4-FFF2-40B4-BE49-F238E27FC236}">
                <a16:creationId xmlns:a16="http://schemas.microsoft.com/office/drawing/2014/main" id="{5A04D9DF-C0AB-AA5C-8DF4-56BB8749ECF7}"/>
              </a:ext>
            </a:extLst>
          </p:cNvPr>
          <p:cNvSpPr>
            <a:spLocks noGrp="1"/>
          </p:cNvSpPr>
          <p:nvPr>
            <p:ph idx="1"/>
          </p:nvPr>
        </p:nvSpPr>
        <p:spPr>
          <a:xfrm>
            <a:off x="293914" y="2180496"/>
            <a:ext cx="11615057" cy="4557761"/>
          </a:xfrm>
        </p:spPr>
        <p:txBody>
          <a:bodyPr>
            <a:normAutofit fontScale="85000" lnSpcReduction="10000"/>
          </a:bodyPr>
          <a:lstStyle/>
          <a:p>
            <a:r>
              <a:rPr lang="pl-PL" dirty="0">
                <a:highlight>
                  <a:srgbClr val="FFFF00"/>
                </a:highlight>
              </a:rPr>
              <a:t>Raport Sekretariatu OECD, </a:t>
            </a:r>
            <a:r>
              <a:rPr lang="pl-PL" dirty="0"/>
              <a:t>podobnie jak w przypadku biura domowego, wskazuje w paragrafach 20–24:</a:t>
            </a:r>
          </a:p>
          <a:p>
            <a:r>
              <a:rPr lang="pl-PL" dirty="0"/>
              <a:t>20. Można również rozważyć kwestię, czy działalność osoby fizycznej, która tymczasowo pracuje z domu dla pracodawcy niebędącego rezydentem, może stanowić stałe miejsce prowadzenia działalności zależnego agenta. Zgodnie z art. 5 ust. 5 wzorcowej umowy OECD działalność zależnego przedstawiciela, takiego jak pracownik, będzie stanowić stałe miejsce prowadzenia działalności przedsiębiorstwa, jeżeli pracownik ten regularnie zawiera umowy w imieniu przedsiębiorstwa. Aby zatem móc zastosować art. 5 ust. 5 w takich okolicznościach, należy zbadać, czy pracownik wykonuje tę działalność „regularnie”.</a:t>
            </a:r>
          </a:p>
          <a:p>
            <a:r>
              <a:rPr lang="pl-PL" dirty="0"/>
              <a:t>21. Jest mało prawdopodobne, aby działalność pracownika lub agenta w danej jurysdykcji mogła zostać uznana za regularną, jeśli pracuje on wyłącznie z domu w tej jurysdykcji z powodu nadzwyczajnych okoliczności lub środków zdrowia publicznego nałożonych lub zalecanych przez rząd. W pkt 6 komentarza do art. 5 wersji modelu umowy OECD z 2014 r. wyjaśniono, że stały zakład należy uznać za istniejący tylko wtedy, gdy dana działalność ma pewien stopień trwałości i nie ma charakteru wyłącznie tymczasowego lub przejściowego. W pkt 33.1 komentarza do art. 5 modelu umowy OECD z 2014 r. stwierdza się, że kryterium, zgodnie z którym agent musi „zwykle” wykonywać uprawnienia do zawierania umów, oznacza, że obecność przedsiębiorstwa w danej jurysdykcji nie może mieć charakteru wyłącznie przejściowego, aby można było uznać, że posiada ono tam stały zakład, a w związku z tym, że jego obecność uzasadnia obowiązek opodatkowania w tym państwie. Podobnie, w pkt 98 komentarza do art. 5 wersji z 2017 r. wzorcowej umowy OECD wyjaśniono, że obecność przedsiębiorstwa w państwie będącym stroną umowy musi mieć charakter więcej niż przejściowy, aby można było uznać, że przedsiębiorstwo to posiada stały zakład w tej jurysdykcji na mocy art. 5 ust. 5.</a:t>
            </a:r>
          </a:p>
          <a:p>
            <a:r>
              <a:rPr lang="pl-PL" dirty="0"/>
              <a:t>W związku z tym w niniejszej sprawie uznaje się, że w miesiącach, w których obowiązywały środki ochrony zdrowia publicznego, nie wystąpiła wystarczająca „regularność” w wykonywaniu uprawnień, które mógłby posiadać, aby uznać pracownika za agenta zależnego od przedsiębiorstwa. </a:t>
            </a:r>
          </a:p>
        </p:txBody>
      </p:sp>
    </p:spTree>
    <p:extLst>
      <p:ext uri="{BB962C8B-B14F-4D97-AF65-F5344CB8AC3E}">
        <p14:creationId xmlns:p14="http://schemas.microsoft.com/office/powerpoint/2010/main" val="1733902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88AFE4F-2EE9-9A0D-1282-11BDD8DAD2FB}"/>
              </a:ext>
            </a:extLst>
          </p:cNvPr>
          <p:cNvSpPr>
            <a:spLocks noGrp="1"/>
          </p:cNvSpPr>
          <p:nvPr>
            <p:ph type="title"/>
          </p:nvPr>
        </p:nvSpPr>
        <p:spPr/>
        <p:txBody>
          <a:bodyPr/>
          <a:lstStyle/>
          <a:p>
            <a:r>
              <a:rPr lang="pl-PL" dirty="0"/>
              <a:t>Komentarz OECD – wersja z 19.11.2025</a:t>
            </a:r>
          </a:p>
        </p:txBody>
      </p:sp>
      <p:sp>
        <p:nvSpPr>
          <p:cNvPr id="3" name="Symbol zastępczy zawartości 2">
            <a:extLst>
              <a:ext uri="{FF2B5EF4-FFF2-40B4-BE49-F238E27FC236}">
                <a16:creationId xmlns:a16="http://schemas.microsoft.com/office/drawing/2014/main" id="{755F0E92-EEB8-8977-B6FA-F097DB6ADA25}"/>
              </a:ext>
            </a:extLst>
          </p:cNvPr>
          <p:cNvSpPr>
            <a:spLocks noGrp="1"/>
          </p:cNvSpPr>
          <p:nvPr>
            <p:ph idx="1"/>
          </p:nvPr>
        </p:nvSpPr>
        <p:spPr/>
        <p:txBody>
          <a:bodyPr/>
          <a:lstStyle/>
          <a:p>
            <a:r>
              <a:rPr lang="pl-PL" dirty="0"/>
              <a:t>Nie spodziewajmy się jasności w komentarzu OECD:</a:t>
            </a:r>
          </a:p>
          <a:p>
            <a:r>
              <a:rPr lang="pl-PL" dirty="0"/>
              <a:t>1. Istnienie stałego zakładu trzeba ustalać na podstawie faktów i okoliczności mających zastosowanie w danym okresie (44.3)</a:t>
            </a:r>
          </a:p>
          <a:p>
            <a:r>
              <a:rPr lang="pl-PL" dirty="0"/>
              <a:t>2. Jeżeli dom lub inny miejsce jest wykorzystywany w sposób ciągły przez dłuższy okres czasu do prowadzenia działalności fakt ten oraz inne okoliczności mogą wskazywać że miejsce to powinno być uznane za miejsce prowadzenia działalności gospodarczej przedsiębiorstwa  (44.7)</a:t>
            </a:r>
          </a:p>
        </p:txBody>
      </p:sp>
    </p:spTree>
    <p:extLst>
      <p:ext uri="{BB962C8B-B14F-4D97-AF65-F5344CB8AC3E}">
        <p14:creationId xmlns:p14="http://schemas.microsoft.com/office/powerpoint/2010/main" val="1916086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FF430E7-6D62-A176-9DA0-3B6E40D77584}"/>
              </a:ext>
            </a:extLst>
          </p:cNvPr>
          <p:cNvSpPr>
            <a:spLocks noGrp="1"/>
          </p:cNvSpPr>
          <p:nvPr>
            <p:ph type="title"/>
          </p:nvPr>
        </p:nvSpPr>
        <p:spPr/>
        <p:txBody>
          <a:bodyPr/>
          <a:lstStyle/>
          <a:p>
            <a:r>
              <a:rPr lang="pl-PL" dirty="0"/>
              <a:t>OECD Zaskakuje konkretnością, a potem już standardowo </a:t>
            </a:r>
          </a:p>
        </p:txBody>
      </p:sp>
      <p:sp>
        <p:nvSpPr>
          <p:cNvPr id="3" name="Symbol zastępczy zawartości 2">
            <a:extLst>
              <a:ext uri="{FF2B5EF4-FFF2-40B4-BE49-F238E27FC236}">
                <a16:creationId xmlns:a16="http://schemas.microsoft.com/office/drawing/2014/main" id="{7CE597B7-9C5E-509E-F43E-10D06802DD89}"/>
              </a:ext>
            </a:extLst>
          </p:cNvPr>
          <p:cNvSpPr>
            <a:spLocks noGrp="1"/>
          </p:cNvSpPr>
          <p:nvPr>
            <p:ph idx="1"/>
          </p:nvPr>
        </p:nvSpPr>
        <p:spPr>
          <a:xfrm>
            <a:off x="581192" y="2180496"/>
            <a:ext cx="11029615" cy="4503333"/>
          </a:xfrm>
        </p:spPr>
        <p:txBody>
          <a:bodyPr>
            <a:normAutofit fontScale="92500" lnSpcReduction="20000"/>
          </a:bodyPr>
          <a:lstStyle/>
          <a:p>
            <a:r>
              <a:rPr lang="pl-PL" dirty="0"/>
              <a:t>Jeżeli pracownik pracuje i w biurze i w domu, to dom nie będzie zazwyczaj stałym zakładem , jeżeli pracuje tam </a:t>
            </a:r>
            <a:r>
              <a:rPr lang="pl-PL" dirty="0">
                <a:highlight>
                  <a:srgbClr val="FFFF00"/>
                </a:highlight>
              </a:rPr>
              <a:t>mniej niż 50% </a:t>
            </a:r>
            <a:r>
              <a:rPr lang="pl-PL" dirty="0"/>
              <a:t>całkowitego czasu pracy dla tego przedsiębiorstwa w ciągu </a:t>
            </a:r>
            <a:r>
              <a:rPr lang="pl-PL" dirty="0">
                <a:highlight>
                  <a:srgbClr val="FFFF00"/>
                </a:highlight>
              </a:rPr>
              <a:t>dowolnego okresu 12 miesięcy </a:t>
            </a:r>
            <a:r>
              <a:rPr lang="pl-PL" dirty="0"/>
              <a:t>(44.8)</a:t>
            </a:r>
          </a:p>
          <a:p>
            <a:r>
              <a:rPr lang="pl-PL" dirty="0"/>
              <a:t>Jeżeli osoba fizyczna pracuje w domu lub innym odpowiednim miejscu przez </a:t>
            </a:r>
            <a:r>
              <a:rPr lang="pl-PL" dirty="0">
                <a:highlight>
                  <a:srgbClr val="FFFF00"/>
                </a:highlight>
              </a:rPr>
              <a:t>co najmniej 50% </a:t>
            </a:r>
            <a:r>
              <a:rPr lang="pl-PL" dirty="0"/>
              <a:t>całkowitego czasu pracy w ciągu dowolnego okresu dwunastu miesięcy rozpoczynającego się lub kończącego w danym roku podatkowym, to fakt, czy przedsiębiorstwo posiada miejsce prowadzenia działalności w takim miejscu, </a:t>
            </a:r>
            <a:r>
              <a:rPr lang="pl-PL" dirty="0">
                <a:highlight>
                  <a:srgbClr val="FFFF00"/>
                </a:highlight>
              </a:rPr>
              <a:t>zostanie ustalony na podstawie faktów i okoliczności. </a:t>
            </a:r>
            <a:r>
              <a:rPr lang="pl-PL" dirty="0"/>
              <a:t>(44.10)</a:t>
            </a:r>
          </a:p>
          <a:p>
            <a:r>
              <a:rPr lang="pl-PL" dirty="0"/>
              <a:t>Istotną kwestią jest to, </a:t>
            </a:r>
            <a:r>
              <a:rPr lang="pl-PL" dirty="0">
                <a:highlight>
                  <a:srgbClr val="FFFF00"/>
                </a:highlight>
              </a:rPr>
              <a:t>czy istnieje komercyjny powód, </a:t>
            </a:r>
            <a:r>
              <a:rPr lang="pl-PL" dirty="0"/>
              <a:t>dla którego dana osoba ma podjąć działalność w państwie będącym stroną umowy, w którym znajduje się jej miejsce zamieszkania lub inne istotne miejsce.  (44.11)</a:t>
            </a:r>
          </a:p>
          <a:p>
            <a:r>
              <a:rPr lang="pl-PL" dirty="0">
                <a:highlight>
                  <a:srgbClr val="FFFF00"/>
                </a:highlight>
              </a:rPr>
              <a:t>W przypadku braku uzasadnienia komercyjnego </a:t>
            </a:r>
            <a:r>
              <a:rPr lang="pl-PL" dirty="0"/>
              <a:t>dla prowadzenia działalności związanej z działalnością gospodarczą przedsiębiorstwa umawiającego się państwa z domu lub innego odpowiedniego miejsca znajdującego się w innym umawiającym się państwie, miejsce to nie będzie stanowiło miejsca prowadzenia działalności gospodarczej przedsiębiorstwa, </a:t>
            </a:r>
            <a:r>
              <a:rPr lang="pl-PL" dirty="0">
                <a:highlight>
                  <a:srgbClr val="FFFF00"/>
                </a:highlight>
              </a:rPr>
              <a:t>chyba że inne fakty i okoliczności wskazują inac</a:t>
            </a:r>
            <a:r>
              <a:rPr lang="pl-PL" dirty="0"/>
              <a:t>zej. (44.19)</a:t>
            </a:r>
          </a:p>
          <a:p>
            <a:r>
              <a:rPr lang="pl-PL" dirty="0">
                <a:highlight>
                  <a:srgbClr val="FFFF00"/>
                </a:highlight>
              </a:rPr>
              <a:t>Inne niż opisane powyżej względy </a:t>
            </a:r>
            <a:r>
              <a:rPr lang="pl-PL" dirty="0"/>
              <a:t>mają zastosowanie w sytuacji, gdy osoba fizyczna </a:t>
            </a:r>
            <a:r>
              <a:rPr lang="pl-PL" dirty="0">
                <a:highlight>
                  <a:srgbClr val="FFFF00"/>
                </a:highlight>
              </a:rPr>
              <a:t>jest jedyną lub główną osobą </a:t>
            </a:r>
            <a:r>
              <a:rPr lang="pl-PL" dirty="0"/>
              <a:t>prowadzącą działalność gospodarczą przedsiębiorstwa. Wyraźnym przykładem jest sytuacja konsultanta niebędącego rezydentem, który przebywa przez dłuższy czas w danym państwie, gdzie prowadzi większość działalności gospodarczej swojego przedsiębiorstwa konsultingowego z biura utworzonego w swoim domu w tym państwie; w takim przypadku domowe biuro stanowi miejsce prowadzenia działalności gospodarczej przedsiębiorstwa. (44.20)</a:t>
            </a:r>
          </a:p>
          <a:p>
            <a:endParaRPr lang="pl-PL" dirty="0"/>
          </a:p>
        </p:txBody>
      </p:sp>
    </p:spTree>
    <p:extLst>
      <p:ext uri="{BB962C8B-B14F-4D97-AF65-F5344CB8AC3E}">
        <p14:creationId xmlns:p14="http://schemas.microsoft.com/office/powerpoint/2010/main" val="1826010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894" y="729658"/>
            <a:ext cx="11029616" cy="522199"/>
          </a:xfrm>
        </p:spPr>
        <p:txBody>
          <a:bodyPr/>
          <a:lstStyle/>
          <a:p>
            <a:r>
              <a:rPr dirty="0" err="1"/>
              <a:t>Praca</a:t>
            </a:r>
            <a:r>
              <a:rPr dirty="0"/>
              <a:t> z </a:t>
            </a:r>
            <a:r>
              <a:rPr dirty="0" err="1"/>
              <a:t>domu</a:t>
            </a:r>
            <a:r>
              <a:rPr dirty="0"/>
              <a:t> a </a:t>
            </a:r>
            <a:r>
              <a:rPr dirty="0" err="1"/>
              <a:t>stały</a:t>
            </a:r>
            <a:r>
              <a:rPr dirty="0"/>
              <a:t> </a:t>
            </a:r>
            <a:r>
              <a:rPr dirty="0" err="1"/>
              <a:t>zakład</a:t>
            </a:r>
            <a:r>
              <a:rPr dirty="0"/>
              <a:t> – </a:t>
            </a:r>
            <a:r>
              <a:rPr dirty="0" err="1"/>
              <a:t>schemat</a:t>
            </a:r>
            <a:r>
              <a:rPr dirty="0"/>
              <a:t> </a:t>
            </a:r>
            <a:r>
              <a:rPr dirty="0" err="1"/>
              <a:t>decyzyjny</a:t>
            </a:r>
            <a:endParaRPr dirty="0"/>
          </a:p>
        </p:txBody>
      </p:sp>
      <p:sp>
        <p:nvSpPr>
          <p:cNvPr id="3" name="Rounded Rectangle 2"/>
          <p:cNvSpPr/>
          <p:nvPr/>
        </p:nvSpPr>
        <p:spPr>
          <a:xfrm>
            <a:off x="4038600" y="1371600"/>
            <a:ext cx="4114800" cy="8229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400" b="1"/>
            </a:pPr>
            <a:r>
              <a:rPr sz="1400" dirty="0"/>
              <a:t>Osoba </a:t>
            </a:r>
            <a:r>
              <a:rPr sz="1400" dirty="0" err="1"/>
              <a:t>fizyczna</a:t>
            </a:r>
            <a:r>
              <a:rPr sz="1400" dirty="0"/>
              <a:t> </a:t>
            </a:r>
            <a:r>
              <a:rPr sz="1400" dirty="0" err="1"/>
              <a:t>pracuje</a:t>
            </a:r>
            <a:r>
              <a:rPr sz="1400" dirty="0"/>
              <a:t> </a:t>
            </a:r>
            <a:r>
              <a:rPr sz="1400" dirty="0" err="1"/>
              <a:t>zarówno</a:t>
            </a:r>
            <a:r>
              <a:rPr sz="1400" dirty="0"/>
              <a:t> w </a:t>
            </a:r>
            <a:r>
              <a:rPr sz="1400" dirty="0" err="1"/>
              <a:t>biurze</a:t>
            </a:r>
            <a:r>
              <a:rPr sz="1400" dirty="0"/>
              <a:t>, jak </a:t>
            </a:r>
            <a:r>
              <a:rPr sz="1400" dirty="0" err="1"/>
              <a:t>i</a:t>
            </a:r>
            <a:r>
              <a:rPr sz="1400" dirty="0"/>
              <a:t> w </a:t>
            </a:r>
            <a:r>
              <a:rPr sz="1400" dirty="0" err="1"/>
              <a:t>domu</a:t>
            </a:r>
            <a:br>
              <a:rPr sz="1400" dirty="0"/>
            </a:br>
            <a:r>
              <a:rPr sz="1400" dirty="0"/>
              <a:t>/ </a:t>
            </a:r>
            <a:r>
              <a:rPr sz="1400" dirty="0" err="1"/>
              <a:t>innym</a:t>
            </a:r>
            <a:r>
              <a:rPr sz="1400" dirty="0"/>
              <a:t> </a:t>
            </a:r>
            <a:r>
              <a:rPr sz="1400" dirty="0" err="1"/>
              <a:t>odpowiednim</a:t>
            </a:r>
            <a:r>
              <a:rPr sz="1400" dirty="0"/>
              <a:t> </a:t>
            </a:r>
            <a:r>
              <a:rPr sz="1400" dirty="0" err="1"/>
              <a:t>miejscu</a:t>
            </a:r>
            <a:endParaRPr sz="1400" dirty="0"/>
          </a:p>
        </p:txBody>
      </p:sp>
      <p:sp>
        <p:nvSpPr>
          <p:cNvPr id="5" name="Rounded Rectangle 4"/>
          <p:cNvSpPr/>
          <p:nvPr/>
        </p:nvSpPr>
        <p:spPr>
          <a:xfrm>
            <a:off x="185057" y="2514600"/>
            <a:ext cx="2928257" cy="140633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200" b="0"/>
            </a:pPr>
            <a:r>
              <a:rPr sz="1400" dirty="0"/>
              <a:t>NIE – </a:t>
            </a:r>
            <a:r>
              <a:rPr sz="1400" dirty="0" err="1"/>
              <a:t>praca</a:t>
            </a:r>
            <a:r>
              <a:rPr sz="1400" dirty="0"/>
              <a:t> w </a:t>
            </a:r>
            <a:r>
              <a:rPr sz="1400" dirty="0" err="1"/>
              <a:t>domu</a:t>
            </a:r>
            <a:r>
              <a:rPr sz="1400" dirty="0"/>
              <a:t> &lt; 50%</a:t>
            </a:r>
            <a:br>
              <a:rPr sz="1400" dirty="0"/>
            </a:br>
            <a:r>
              <a:rPr sz="1400" dirty="0" err="1"/>
              <a:t>Zazwyczaj</a:t>
            </a:r>
            <a:r>
              <a:rPr sz="1400" dirty="0"/>
              <a:t> </a:t>
            </a:r>
            <a:r>
              <a:rPr sz="1400" dirty="0" err="1"/>
              <a:t>brak</a:t>
            </a:r>
            <a:r>
              <a:rPr sz="1400" dirty="0"/>
              <a:t> </a:t>
            </a:r>
            <a:r>
              <a:rPr sz="1400" dirty="0" err="1"/>
              <a:t>stałego</a:t>
            </a:r>
            <a:r>
              <a:rPr sz="1400" dirty="0"/>
              <a:t> </a:t>
            </a:r>
            <a:r>
              <a:rPr sz="1400" dirty="0" err="1"/>
              <a:t>zakładu</a:t>
            </a:r>
            <a:br>
              <a:rPr sz="1400" dirty="0"/>
            </a:br>
            <a:r>
              <a:rPr sz="1400" dirty="0"/>
              <a:t>(w </a:t>
            </a:r>
            <a:r>
              <a:rPr sz="1400" dirty="0" err="1"/>
              <a:t>domu</a:t>
            </a:r>
            <a:r>
              <a:rPr sz="1400" dirty="0"/>
              <a:t> / </a:t>
            </a:r>
            <a:r>
              <a:rPr sz="1400" dirty="0" err="1"/>
              <a:t>innym</a:t>
            </a:r>
            <a:r>
              <a:rPr sz="1400" dirty="0"/>
              <a:t> </a:t>
            </a:r>
            <a:r>
              <a:rPr sz="1400" dirty="0" err="1"/>
              <a:t>miejscu</a:t>
            </a:r>
            <a:r>
              <a:rPr sz="1400" dirty="0"/>
              <a:t>) (44.8)</a:t>
            </a:r>
          </a:p>
        </p:txBody>
      </p:sp>
      <p:sp>
        <p:nvSpPr>
          <p:cNvPr id="6" name="Rounded Rectangle 5"/>
          <p:cNvSpPr/>
          <p:nvPr/>
        </p:nvSpPr>
        <p:spPr>
          <a:xfrm>
            <a:off x="8055428" y="2112924"/>
            <a:ext cx="3550081" cy="133349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200" b="0"/>
            </a:pPr>
            <a:r>
              <a:rPr sz="1400" dirty="0"/>
              <a:t>TAK – </a:t>
            </a:r>
            <a:r>
              <a:rPr sz="1400" dirty="0" err="1"/>
              <a:t>praca</a:t>
            </a:r>
            <a:r>
              <a:rPr sz="1400" dirty="0"/>
              <a:t> w </a:t>
            </a:r>
            <a:r>
              <a:rPr sz="1400" dirty="0" err="1"/>
              <a:t>domu</a:t>
            </a:r>
            <a:r>
              <a:rPr sz="1400" dirty="0"/>
              <a:t> ≥ 50%</a:t>
            </a:r>
            <a:br>
              <a:rPr sz="1400" dirty="0"/>
            </a:br>
            <a:r>
              <a:rPr sz="1400" dirty="0" err="1"/>
              <a:t>Należy</a:t>
            </a:r>
            <a:r>
              <a:rPr sz="1400" dirty="0"/>
              <a:t> </a:t>
            </a:r>
            <a:r>
              <a:rPr sz="1400" dirty="0" err="1"/>
              <a:t>ustalić</a:t>
            </a:r>
            <a:r>
              <a:rPr sz="1400" dirty="0"/>
              <a:t>, </a:t>
            </a:r>
            <a:r>
              <a:rPr sz="1400" dirty="0" err="1"/>
              <a:t>czy</a:t>
            </a:r>
            <a:r>
              <a:rPr sz="1400" dirty="0"/>
              <a:t> </a:t>
            </a:r>
            <a:r>
              <a:rPr sz="1400" dirty="0" err="1"/>
              <a:t>istnieje</a:t>
            </a:r>
            <a:r>
              <a:rPr sz="1400" dirty="0"/>
              <a:t> </a:t>
            </a:r>
            <a:r>
              <a:rPr sz="1400" dirty="0" err="1"/>
              <a:t>stałe</a:t>
            </a:r>
            <a:r>
              <a:rPr sz="1400" dirty="0"/>
              <a:t> </a:t>
            </a:r>
            <a:r>
              <a:rPr sz="1400" dirty="0" err="1"/>
              <a:t>miejsce</a:t>
            </a:r>
            <a:r>
              <a:rPr sz="1400" dirty="0"/>
              <a:t> </a:t>
            </a:r>
            <a:r>
              <a:rPr sz="1400" dirty="0" err="1"/>
              <a:t>prowadzenia</a:t>
            </a:r>
            <a:br>
              <a:rPr sz="1400" dirty="0"/>
            </a:br>
            <a:r>
              <a:rPr sz="1400" dirty="0" err="1"/>
              <a:t>działalności</a:t>
            </a:r>
            <a:r>
              <a:rPr sz="1400" dirty="0"/>
              <a:t> </a:t>
            </a:r>
            <a:r>
              <a:rPr sz="1400" dirty="0" err="1"/>
              <a:t>na</a:t>
            </a:r>
            <a:r>
              <a:rPr sz="1400" dirty="0"/>
              <a:t> </a:t>
            </a:r>
            <a:r>
              <a:rPr sz="1400" dirty="0" err="1"/>
              <a:t>podstawie</a:t>
            </a:r>
            <a:r>
              <a:rPr sz="1400" dirty="0"/>
              <a:t> </a:t>
            </a:r>
            <a:r>
              <a:rPr sz="1400" dirty="0" err="1"/>
              <a:t>faktów</a:t>
            </a:r>
            <a:r>
              <a:rPr sz="1400" dirty="0"/>
              <a:t> </a:t>
            </a:r>
            <a:r>
              <a:rPr sz="1400" dirty="0" err="1"/>
              <a:t>i</a:t>
            </a:r>
            <a:r>
              <a:rPr sz="1400" dirty="0"/>
              <a:t> </a:t>
            </a:r>
            <a:r>
              <a:rPr sz="1400" dirty="0" err="1"/>
              <a:t>okoliczności</a:t>
            </a:r>
            <a:r>
              <a:rPr sz="1400" dirty="0"/>
              <a:t> (44.10)</a:t>
            </a:r>
          </a:p>
        </p:txBody>
      </p:sp>
      <p:sp>
        <p:nvSpPr>
          <p:cNvPr id="7" name="Diamond 6"/>
          <p:cNvSpPr/>
          <p:nvPr/>
        </p:nvSpPr>
        <p:spPr>
          <a:xfrm>
            <a:off x="8055429" y="3428999"/>
            <a:ext cx="3733800" cy="2240860"/>
          </a:xfrm>
          <a:prstGeom prst="diamond">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200" b="0"/>
            </a:pPr>
            <a:r>
              <a:rPr sz="1600" dirty="0" err="1"/>
              <a:t>Czy</a:t>
            </a:r>
            <a:r>
              <a:rPr sz="1600" dirty="0"/>
              <a:t> </a:t>
            </a:r>
            <a:r>
              <a:rPr sz="1600" dirty="0" err="1"/>
              <a:t>istnieje</a:t>
            </a:r>
            <a:r>
              <a:rPr sz="1600" dirty="0"/>
              <a:t> </a:t>
            </a:r>
            <a:r>
              <a:rPr sz="1600" dirty="0" err="1"/>
              <a:t>komercyjny</a:t>
            </a:r>
            <a:r>
              <a:rPr sz="1600" dirty="0"/>
              <a:t> </a:t>
            </a:r>
            <a:r>
              <a:rPr sz="1600" dirty="0" err="1"/>
              <a:t>powód</a:t>
            </a:r>
            <a:r>
              <a:rPr sz="1600" dirty="0"/>
              <a:t>,</a:t>
            </a:r>
            <a:br>
              <a:rPr sz="1600" dirty="0"/>
            </a:br>
            <a:r>
              <a:rPr sz="1600" dirty="0"/>
              <a:t>aby </a:t>
            </a:r>
            <a:r>
              <a:rPr sz="1600" dirty="0" err="1"/>
              <a:t>działalność</a:t>
            </a:r>
            <a:r>
              <a:rPr sz="1600" dirty="0"/>
              <a:t> </a:t>
            </a:r>
            <a:r>
              <a:rPr sz="1600" dirty="0" err="1"/>
              <a:t>była</a:t>
            </a:r>
            <a:r>
              <a:rPr sz="1600" dirty="0"/>
              <a:t> </a:t>
            </a:r>
            <a:r>
              <a:rPr sz="1600" dirty="0" err="1"/>
              <a:t>prowadzona</a:t>
            </a:r>
            <a:br>
              <a:rPr sz="1600" dirty="0"/>
            </a:br>
            <a:r>
              <a:rPr sz="1600" dirty="0"/>
              <a:t>z </a:t>
            </a:r>
            <a:r>
              <a:rPr sz="1600" dirty="0" err="1"/>
              <a:t>tego</a:t>
            </a:r>
            <a:r>
              <a:rPr sz="1600" dirty="0"/>
              <a:t> </a:t>
            </a:r>
            <a:r>
              <a:rPr sz="1600" dirty="0" err="1"/>
              <a:t>państwa</a:t>
            </a:r>
            <a:r>
              <a:rPr sz="1600" dirty="0"/>
              <a:t> / </a:t>
            </a:r>
            <a:r>
              <a:rPr sz="1600" dirty="0" err="1"/>
              <a:t>miejsca</a:t>
            </a:r>
            <a:r>
              <a:rPr sz="1600" dirty="0"/>
              <a:t>? (44.11)</a:t>
            </a:r>
          </a:p>
        </p:txBody>
      </p:sp>
      <p:sp>
        <p:nvSpPr>
          <p:cNvPr id="8" name="Rounded Rectangle 7"/>
          <p:cNvSpPr/>
          <p:nvPr/>
        </p:nvSpPr>
        <p:spPr>
          <a:xfrm>
            <a:off x="3940628" y="4040777"/>
            <a:ext cx="4114800" cy="8229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100" b="0"/>
            </a:pPr>
            <a:r>
              <a:rPr sz="1400" dirty="0"/>
              <a:t>NIE – </a:t>
            </a:r>
            <a:r>
              <a:rPr sz="1400" dirty="0" err="1"/>
              <a:t>brak</a:t>
            </a:r>
            <a:r>
              <a:rPr sz="1400" dirty="0"/>
              <a:t> </a:t>
            </a:r>
            <a:r>
              <a:rPr sz="1400" dirty="0" err="1"/>
              <a:t>komercyjnego</a:t>
            </a:r>
            <a:r>
              <a:rPr sz="1400" dirty="0"/>
              <a:t> </a:t>
            </a:r>
            <a:r>
              <a:rPr sz="1400" dirty="0" err="1"/>
              <a:t>uzasadnienia</a:t>
            </a:r>
            <a:br>
              <a:rPr sz="1400" dirty="0"/>
            </a:br>
            <a:r>
              <a:rPr sz="1400" dirty="0"/>
              <a:t>Co do </a:t>
            </a:r>
            <a:r>
              <a:rPr sz="1400" dirty="0" err="1"/>
              <a:t>zasady</a:t>
            </a:r>
            <a:r>
              <a:rPr sz="1400" dirty="0"/>
              <a:t> </a:t>
            </a:r>
            <a:r>
              <a:rPr sz="1400" dirty="0" err="1"/>
              <a:t>brak</a:t>
            </a:r>
            <a:r>
              <a:rPr sz="1400" dirty="0"/>
              <a:t> </a:t>
            </a:r>
            <a:r>
              <a:rPr sz="1400" dirty="0" err="1"/>
              <a:t>stałego</a:t>
            </a:r>
            <a:r>
              <a:rPr sz="1400" dirty="0"/>
              <a:t> </a:t>
            </a:r>
            <a:r>
              <a:rPr sz="1400" dirty="0" err="1"/>
              <a:t>zakładu</a:t>
            </a:r>
            <a:r>
              <a:rPr sz="1400" dirty="0"/>
              <a:t>,</a:t>
            </a:r>
            <a:br>
              <a:rPr sz="1400" dirty="0"/>
            </a:br>
            <a:r>
              <a:rPr sz="1400" dirty="0" err="1"/>
              <a:t>chyba</a:t>
            </a:r>
            <a:r>
              <a:rPr sz="1400" dirty="0"/>
              <a:t> </a:t>
            </a:r>
            <a:r>
              <a:rPr sz="1400" dirty="0" err="1"/>
              <a:t>że</a:t>
            </a:r>
            <a:r>
              <a:rPr sz="1400" dirty="0"/>
              <a:t> </a:t>
            </a:r>
            <a:r>
              <a:rPr sz="1400" dirty="0" err="1"/>
              <a:t>inne</a:t>
            </a:r>
            <a:r>
              <a:rPr sz="1400" dirty="0"/>
              <a:t> </a:t>
            </a:r>
            <a:r>
              <a:rPr sz="1400" dirty="0" err="1"/>
              <a:t>fakty</a:t>
            </a:r>
            <a:r>
              <a:rPr sz="1400" dirty="0"/>
              <a:t> </a:t>
            </a:r>
            <a:r>
              <a:rPr sz="1400" dirty="0" err="1"/>
              <a:t>i</a:t>
            </a:r>
            <a:r>
              <a:rPr sz="1400" dirty="0"/>
              <a:t> </a:t>
            </a:r>
            <a:r>
              <a:rPr sz="1400" dirty="0" err="1"/>
              <a:t>okoliczności</a:t>
            </a:r>
            <a:r>
              <a:rPr sz="1400" dirty="0"/>
              <a:t> </a:t>
            </a:r>
            <a:r>
              <a:rPr sz="1400" dirty="0" err="1"/>
              <a:t>wskazują</a:t>
            </a:r>
            <a:r>
              <a:rPr sz="1400" dirty="0"/>
              <a:t> </a:t>
            </a:r>
            <a:r>
              <a:rPr sz="1400" dirty="0" err="1"/>
              <a:t>inaczej</a:t>
            </a:r>
            <a:r>
              <a:rPr sz="1400" dirty="0"/>
              <a:t> (44.19)</a:t>
            </a:r>
          </a:p>
        </p:txBody>
      </p:sp>
      <p:sp>
        <p:nvSpPr>
          <p:cNvPr id="9" name="Rounded Rectangle 8"/>
          <p:cNvSpPr/>
          <p:nvPr/>
        </p:nvSpPr>
        <p:spPr>
          <a:xfrm>
            <a:off x="8055429" y="5669859"/>
            <a:ext cx="4114800" cy="11881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100" b="0"/>
            </a:pPr>
            <a:r>
              <a:rPr sz="1400" dirty="0"/>
              <a:t>TAK – </a:t>
            </a:r>
            <a:r>
              <a:rPr sz="1400" dirty="0" err="1"/>
              <a:t>istnieje</a:t>
            </a:r>
            <a:r>
              <a:rPr sz="1400" dirty="0"/>
              <a:t> </a:t>
            </a:r>
            <a:r>
              <a:rPr sz="1400" dirty="0" err="1"/>
              <a:t>komercyjny</a:t>
            </a:r>
            <a:r>
              <a:rPr sz="1400" dirty="0"/>
              <a:t> </a:t>
            </a:r>
            <a:r>
              <a:rPr sz="1400" dirty="0" err="1"/>
              <a:t>powód</a:t>
            </a:r>
            <a:br>
              <a:rPr sz="1400" dirty="0"/>
            </a:br>
            <a:r>
              <a:rPr sz="1400" dirty="0" err="1"/>
              <a:t>lub</a:t>
            </a:r>
            <a:r>
              <a:rPr sz="1400" dirty="0"/>
              <a:t> </a:t>
            </a:r>
            <a:r>
              <a:rPr sz="1400" dirty="0" err="1"/>
              <a:t>inne</a:t>
            </a:r>
            <a:r>
              <a:rPr sz="1400" dirty="0"/>
              <a:t> </a:t>
            </a:r>
            <a:r>
              <a:rPr sz="1400" dirty="0" err="1"/>
              <a:t>fakty</a:t>
            </a:r>
            <a:r>
              <a:rPr sz="1400" dirty="0"/>
              <a:t> </a:t>
            </a:r>
            <a:r>
              <a:rPr sz="1400" dirty="0" err="1"/>
              <a:t>i</a:t>
            </a:r>
            <a:r>
              <a:rPr sz="1400" dirty="0"/>
              <a:t> </a:t>
            </a:r>
            <a:r>
              <a:rPr sz="1400" dirty="0" err="1"/>
              <a:t>okoliczności</a:t>
            </a:r>
            <a:br>
              <a:rPr sz="1400" dirty="0"/>
            </a:br>
            <a:r>
              <a:rPr sz="1400" dirty="0" err="1"/>
              <a:t>Stałe</a:t>
            </a:r>
            <a:r>
              <a:rPr sz="1400" dirty="0"/>
              <a:t> </a:t>
            </a:r>
            <a:r>
              <a:rPr sz="1400" dirty="0" err="1"/>
              <a:t>miejsce</a:t>
            </a:r>
            <a:r>
              <a:rPr sz="1400" dirty="0"/>
              <a:t> </a:t>
            </a:r>
            <a:r>
              <a:rPr sz="1400" dirty="0" err="1"/>
              <a:t>prowadzenia</a:t>
            </a:r>
            <a:r>
              <a:rPr sz="1400" dirty="0"/>
              <a:t> </a:t>
            </a:r>
            <a:r>
              <a:rPr sz="1400" dirty="0" err="1"/>
              <a:t>działalności</a:t>
            </a:r>
            <a:br>
              <a:rPr sz="1400" dirty="0"/>
            </a:br>
            <a:r>
              <a:rPr sz="1400" dirty="0"/>
              <a:t>(jest </a:t>
            </a:r>
            <a:r>
              <a:rPr sz="1400" dirty="0" err="1"/>
              <a:t>stały</a:t>
            </a:r>
            <a:r>
              <a:rPr sz="1400" dirty="0"/>
              <a:t> </a:t>
            </a:r>
            <a:r>
              <a:rPr sz="1400" dirty="0" err="1"/>
              <a:t>zakład</a:t>
            </a:r>
            <a:r>
              <a:rPr sz="1400" dirty="0"/>
              <a:t>) (44.11, 44.19)</a:t>
            </a:r>
          </a:p>
        </p:txBody>
      </p:sp>
      <p:sp>
        <p:nvSpPr>
          <p:cNvPr id="10" name="Rounded Rectangle 9"/>
          <p:cNvSpPr/>
          <p:nvPr/>
        </p:nvSpPr>
        <p:spPr>
          <a:xfrm>
            <a:off x="108431" y="5183673"/>
            <a:ext cx="4931655" cy="167432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defRPr sz="1000" b="0"/>
            </a:pPr>
            <a:r>
              <a:rPr sz="1400" dirty="0" err="1"/>
              <a:t>Szczególny</a:t>
            </a:r>
            <a:r>
              <a:rPr sz="1400" dirty="0"/>
              <a:t> </a:t>
            </a:r>
            <a:r>
              <a:rPr sz="1400" dirty="0" err="1"/>
              <a:t>przypadek</a:t>
            </a:r>
            <a:r>
              <a:rPr sz="1400" dirty="0"/>
              <a:t> (44.20):</a:t>
            </a:r>
            <a:br>
              <a:rPr sz="1400" dirty="0"/>
            </a:br>
            <a:r>
              <a:rPr sz="1400" dirty="0"/>
              <a:t>Osoba </a:t>
            </a:r>
            <a:r>
              <a:rPr sz="1400" dirty="0" err="1"/>
              <a:t>fizyczna</a:t>
            </a:r>
            <a:r>
              <a:rPr sz="1400" dirty="0"/>
              <a:t> jest </a:t>
            </a:r>
            <a:r>
              <a:rPr sz="1400" dirty="0" err="1"/>
              <a:t>jedyną</a:t>
            </a:r>
            <a:r>
              <a:rPr sz="1400" dirty="0"/>
              <a:t> </a:t>
            </a:r>
            <a:r>
              <a:rPr sz="1400" dirty="0" err="1"/>
              <a:t>lub</a:t>
            </a:r>
            <a:r>
              <a:rPr sz="1400" dirty="0"/>
              <a:t> </a:t>
            </a:r>
            <a:r>
              <a:rPr sz="1400" dirty="0" err="1"/>
              <a:t>główną</a:t>
            </a:r>
            <a:r>
              <a:rPr sz="1400" dirty="0"/>
              <a:t> </a:t>
            </a:r>
            <a:r>
              <a:rPr sz="1400" dirty="0" err="1"/>
              <a:t>osobą</a:t>
            </a:r>
            <a:r>
              <a:rPr sz="1400" dirty="0"/>
              <a:t> </a:t>
            </a:r>
            <a:r>
              <a:rPr sz="1400" dirty="0" err="1"/>
              <a:t>prowadzącą</a:t>
            </a:r>
            <a:r>
              <a:rPr sz="1400" dirty="0"/>
              <a:t> </a:t>
            </a:r>
            <a:r>
              <a:rPr sz="1400" dirty="0" err="1"/>
              <a:t>działalnoś</a:t>
            </a:r>
            <a:r>
              <a:rPr lang="pl-PL" sz="1400" dirty="0"/>
              <a:t>ć</a:t>
            </a:r>
            <a:r>
              <a:rPr sz="1400" dirty="0"/>
              <a:t>, </a:t>
            </a:r>
            <a:r>
              <a:rPr sz="1400" dirty="0" err="1"/>
              <a:t>przebywa</a:t>
            </a:r>
            <a:r>
              <a:rPr sz="1400" dirty="0"/>
              <a:t> </a:t>
            </a:r>
            <a:r>
              <a:rPr sz="1400" dirty="0" err="1"/>
              <a:t>przez</a:t>
            </a:r>
            <a:r>
              <a:rPr sz="1400" dirty="0"/>
              <a:t> </a:t>
            </a:r>
            <a:r>
              <a:rPr sz="1400" dirty="0" err="1"/>
              <a:t>dłuższy</a:t>
            </a:r>
            <a:r>
              <a:rPr sz="1400" dirty="0"/>
              <a:t> </a:t>
            </a:r>
            <a:r>
              <a:rPr sz="1400" dirty="0" err="1"/>
              <a:t>czas</a:t>
            </a:r>
            <a:r>
              <a:rPr sz="1400" dirty="0"/>
              <a:t> w </a:t>
            </a:r>
            <a:r>
              <a:rPr sz="1400" dirty="0" err="1"/>
              <a:t>państwie</a:t>
            </a:r>
            <a:br>
              <a:rPr sz="1400" dirty="0"/>
            </a:br>
            <a:r>
              <a:rPr sz="1400" dirty="0" err="1"/>
              <a:t>i</a:t>
            </a:r>
            <a:r>
              <a:rPr sz="1400" dirty="0"/>
              <a:t> </a:t>
            </a:r>
            <a:r>
              <a:rPr sz="1400" dirty="0" err="1"/>
              <a:t>prowadzi</a:t>
            </a:r>
            <a:r>
              <a:rPr sz="1400" dirty="0"/>
              <a:t> </a:t>
            </a:r>
            <a:r>
              <a:rPr sz="1400" dirty="0" err="1"/>
              <a:t>większość</a:t>
            </a:r>
            <a:r>
              <a:rPr sz="1400" dirty="0"/>
              <a:t> </a:t>
            </a:r>
            <a:r>
              <a:rPr sz="1400" dirty="0" err="1"/>
              <a:t>działalności</a:t>
            </a:r>
            <a:r>
              <a:rPr sz="1400" dirty="0"/>
              <a:t> z </a:t>
            </a:r>
            <a:r>
              <a:rPr sz="1400" dirty="0" err="1"/>
              <a:t>domowego</a:t>
            </a:r>
            <a:r>
              <a:rPr sz="1400" dirty="0"/>
              <a:t> </a:t>
            </a:r>
            <a:r>
              <a:rPr sz="1400" dirty="0" err="1"/>
              <a:t>biura</a:t>
            </a:r>
            <a:r>
              <a:rPr sz="1400" dirty="0"/>
              <a:t> (</a:t>
            </a:r>
            <a:r>
              <a:rPr sz="1400" dirty="0" err="1"/>
              <a:t>stały</a:t>
            </a:r>
            <a:r>
              <a:rPr sz="1400" dirty="0"/>
              <a:t> </a:t>
            </a:r>
            <a:r>
              <a:rPr sz="1400" dirty="0" err="1"/>
              <a:t>zakład</a:t>
            </a:r>
            <a:r>
              <a:rPr sz="1400" dirty="0"/>
              <a:t>).</a:t>
            </a:r>
          </a:p>
        </p:txBody>
      </p:sp>
      <p:sp>
        <p:nvSpPr>
          <p:cNvPr id="13" name="Strzałka: w dół 12">
            <a:extLst>
              <a:ext uri="{FF2B5EF4-FFF2-40B4-BE49-F238E27FC236}">
                <a16:creationId xmlns:a16="http://schemas.microsoft.com/office/drawing/2014/main" id="{B31DD811-ACFD-41E8-80B8-7E48FE4F9FF0}"/>
              </a:ext>
            </a:extLst>
          </p:cNvPr>
          <p:cNvSpPr/>
          <p:nvPr/>
        </p:nvSpPr>
        <p:spPr>
          <a:xfrm rot="4577242">
            <a:off x="5990244" y="4835930"/>
            <a:ext cx="1280655" cy="276020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Inne okoliczności </a:t>
            </a:r>
          </a:p>
        </p:txBody>
      </p:sp>
      <p:sp>
        <p:nvSpPr>
          <p:cNvPr id="14" name="Strzałka: w lewo i w prawo 13">
            <a:extLst>
              <a:ext uri="{FF2B5EF4-FFF2-40B4-BE49-F238E27FC236}">
                <a16:creationId xmlns:a16="http://schemas.microsoft.com/office/drawing/2014/main" id="{AF4887AE-5920-4644-4D7D-4A0FA71378A5}"/>
              </a:ext>
            </a:extLst>
          </p:cNvPr>
          <p:cNvSpPr/>
          <p:nvPr/>
        </p:nvSpPr>
        <p:spPr>
          <a:xfrm>
            <a:off x="3152733" y="2314304"/>
            <a:ext cx="4804724" cy="1533790"/>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sz="1200" b="0"/>
            </a:pPr>
            <a:r>
              <a:rPr lang="pl-PL" sz="1400" dirty="0"/>
              <a:t>Czy praca w domu stanowi</a:t>
            </a:r>
            <a:br>
              <a:rPr lang="pl-PL" sz="1400" dirty="0"/>
            </a:br>
            <a:r>
              <a:rPr lang="pl-PL" sz="1400" dirty="0"/>
              <a:t>≥ 50% całkowitego czasu pracy</a:t>
            </a:r>
            <a:br>
              <a:rPr lang="pl-PL" sz="1400" dirty="0"/>
            </a:br>
            <a:r>
              <a:rPr lang="pl-PL" sz="1400" dirty="0"/>
              <a:t>w dowolnym okresie 12 miesięcy? (44.8, 44.10)</a:t>
            </a:r>
          </a:p>
        </p:txBody>
      </p:sp>
      <p:sp>
        <p:nvSpPr>
          <p:cNvPr id="15" name="Strzałka: w dół 14">
            <a:extLst>
              <a:ext uri="{FF2B5EF4-FFF2-40B4-BE49-F238E27FC236}">
                <a16:creationId xmlns:a16="http://schemas.microsoft.com/office/drawing/2014/main" id="{808CDFE9-8B7F-5AB9-6078-8EC128036BB9}"/>
              </a:ext>
            </a:extLst>
          </p:cNvPr>
          <p:cNvSpPr/>
          <p:nvPr/>
        </p:nvSpPr>
        <p:spPr>
          <a:xfrm rot="2852348">
            <a:off x="5019341" y="4800501"/>
            <a:ext cx="1280655" cy="130249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Inne okoliczności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B98D404-D263-5324-C4FD-68D8DCAB9AF8}"/>
              </a:ext>
            </a:extLst>
          </p:cNvPr>
          <p:cNvSpPr>
            <a:spLocks noGrp="1"/>
          </p:cNvSpPr>
          <p:nvPr>
            <p:ph type="title"/>
          </p:nvPr>
        </p:nvSpPr>
        <p:spPr/>
        <p:txBody>
          <a:bodyPr/>
          <a:lstStyle/>
          <a:p>
            <a:r>
              <a:rPr lang="pl-PL" dirty="0"/>
              <a:t>problemy</a:t>
            </a:r>
          </a:p>
        </p:txBody>
      </p:sp>
      <p:sp>
        <p:nvSpPr>
          <p:cNvPr id="3" name="Symbol zastępczy zawartości 2">
            <a:extLst>
              <a:ext uri="{FF2B5EF4-FFF2-40B4-BE49-F238E27FC236}">
                <a16:creationId xmlns:a16="http://schemas.microsoft.com/office/drawing/2014/main" id="{74FCA871-5D98-CD49-51F7-50DAA0581843}"/>
              </a:ext>
            </a:extLst>
          </p:cNvPr>
          <p:cNvSpPr>
            <a:spLocks noGrp="1"/>
          </p:cNvSpPr>
          <p:nvPr>
            <p:ph idx="1"/>
          </p:nvPr>
        </p:nvSpPr>
        <p:spPr/>
        <p:txBody>
          <a:bodyPr/>
          <a:lstStyle/>
          <a:p>
            <a:r>
              <a:rPr lang="pl-PL" dirty="0"/>
              <a:t>Gdzie jest w umowach (lub Modelu Konwencji OECD) wymóg 50%?</a:t>
            </a:r>
          </a:p>
          <a:p>
            <a:r>
              <a:rPr lang="pl-PL" dirty="0"/>
              <a:t>Czy da się to w praktyce stosować (np. jak liczyć czas pracy przy zadaniowym systemie pracy)? </a:t>
            </a:r>
          </a:p>
          <a:p>
            <a:r>
              <a:rPr lang="pl-PL" dirty="0"/>
              <a:t>Dlaczego gdybym zlikwidował wszystkie biura (żeby zaoszczędzić, więc brak uzasadnienia komercyjnego) i wszystkich pracowników wysłał do pracy w domu, to chyba nie miałbym stałego zakładu nigdzie (chyba oprócz państwa, gdzie mieści się mózg biznesu)? (uwaga – teza dyskusyjna)</a:t>
            </a:r>
          </a:p>
          <a:p>
            <a:r>
              <a:rPr lang="pl-PL" dirty="0"/>
              <a:t>Czy komputer nie jest już biurem (mamy XXI w.)?</a:t>
            </a:r>
          </a:p>
          <a:p>
            <a:r>
              <a:rPr lang="pl-PL" dirty="0"/>
              <a:t>Dlaczego w XXI w. szukamy jakiegoś stałego miejsca, gdzie pracuje człowiek?</a:t>
            </a:r>
          </a:p>
          <a:p>
            <a:endParaRPr lang="pl-PL" dirty="0"/>
          </a:p>
          <a:p>
            <a:endParaRPr lang="pl-PL" dirty="0"/>
          </a:p>
          <a:p>
            <a:endParaRPr lang="pl-PL" dirty="0"/>
          </a:p>
        </p:txBody>
      </p:sp>
    </p:spTree>
    <p:extLst>
      <p:ext uri="{BB962C8B-B14F-4D97-AF65-F5344CB8AC3E}">
        <p14:creationId xmlns:p14="http://schemas.microsoft.com/office/powerpoint/2010/main" val="378647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Prostokąt 9">
            <a:extLst>
              <a:ext uri="{FF2B5EF4-FFF2-40B4-BE49-F238E27FC236}">
                <a16:creationId xmlns:a16="http://schemas.microsoft.com/office/drawing/2014/main" id="{379F11E2-8BA5-4C5C-AE7C-361E5EA011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12" name="Prostokąt 11">
            <a:extLst>
              <a:ext uri="{FF2B5EF4-FFF2-40B4-BE49-F238E27FC236}">
                <a16:creationId xmlns:a16="http://schemas.microsoft.com/office/drawing/2014/main" id="{7C00E1DA-EC7C-40FC-95E3-11FDCD2E42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723899"/>
            <a:ext cx="3703320"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grpSp>
        <p:nvGrpSpPr>
          <p:cNvPr id="14" name="Grupa 13">
            <a:extLst>
              <a:ext uri="{FF2B5EF4-FFF2-40B4-BE49-F238E27FC236}">
                <a16:creationId xmlns:a16="http://schemas.microsoft.com/office/drawing/2014/main" id="{9A421166-2996-41A7-B094-AE5316F347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534" y="453643"/>
            <a:ext cx="11298933" cy="98554"/>
            <a:chOff x="446534" y="453643"/>
            <a:chExt cx="11298933" cy="98554"/>
          </a:xfrm>
        </p:grpSpPr>
        <p:sp>
          <p:nvSpPr>
            <p:cNvPr id="15" name="Prostokąt 14">
              <a:extLst>
                <a:ext uri="{FF2B5EF4-FFF2-40B4-BE49-F238E27FC236}">
                  <a16:creationId xmlns:a16="http://schemas.microsoft.com/office/drawing/2014/main" id="{FDBB1B92-A3EB-43E4-8FAB-D20E8ED14C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16" name="Prostokąt 15">
              <a:extLst>
                <a:ext uri="{FF2B5EF4-FFF2-40B4-BE49-F238E27FC236}">
                  <a16:creationId xmlns:a16="http://schemas.microsoft.com/office/drawing/2014/main" id="{3F3972F4-FE7E-48EA-AAD8-9BE5750A66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sp>
          <p:nvSpPr>
            <p:cNvPr id="17" name="Prostokąt 16">
              <a:extLst>
                <a:ext uri="{FF2B5EF4-FFF2-40B4-BE49-F238E27FC236}">
                  <a16:creationId xmlns:a16="http://schemas.microsoft.com/office/drawing/2014/main" id="{221614E5-870B-4D5E-A43B-8FF7E53234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pl-PL"/>
            </a:p>
          </p:txBody>
        </p:sp>
      </p:grpSp>
      <p:sp>
        <p:nvSpPr>
          <p:cNvPr id="2" name="Tytuł 1">
            <a:extLst>
              <a:ext uri="{FF2B5EF4-FFF2-40B4-BE49-F238E27FC236}">
                <a16:creationId xmlns:a16="http://schemas.microsoft.com/office/drawing/2014/main" id="{0F87E73C-2B1A-4602-BFBE-CFE1E55D9B38}"/>
              </a:ext>
            </a:extLst>
          </p:cNvPr>
          <p:cNvSpPr>
            <a:spLocks noGrp="1"/>
          </p:cNvSpPr>
          <p:nvPr>
            <p:ph type="ctrTitle"/>
          </p:nvPr>
        </p:nvSpPr>
        <p:spPr>
          <a:xfrm>
            <a:off x="8296275" y="1419226"/>
            <a:ext cx="3081576" cy="1746762"/>
          </a:xfrm>
        </p:spPr>
        <p:txBody>
          <a:bodyPr rtlCol="0">
            <a:normAutofit/>
          </a:bodyPr>
          <a:lstStyle/>
          <a:p>
            <a:pPr rtl="0"/>
            <a:r>
              <a:rPr lang="pl-PL" dirty="0">
                <a:solidFill>
                  <a:srgbClr val="FFFFFF"/>
                </a:solidFill>
              </a:rPr>
              <a:t>Dziękuję za uwagę</a:t>
            </a:r>
          </a:p>
        </p:txBody>
      </p:sp>
      <p:sp>
        <p:nvSpPr>
          <p:cNvPr id="3" name="Podtytuł 2">
            <a:extLst>
              <a:ext uri="{FF2B5EF4-FFF2-40B4-BE49-F238E27FC236}">
                <a16:creationId xmlns:a16="http://schemas.microsoft.com/office/drawing/2014/main" id="{A9CB511D-EA45-4336-847C-1252667143B5}"/>
              </a:ext>
            </a:extLst>
          </p:cNvPr>
          <p:cNvSpPr>
            <a:spLocks noGrp="1"/>
          </p:cNvSpPr>
          <p:nvPr>
            <p:ph type="subTitle" idx="1"/>
          </p:nvPr>
        </p:nvSpPr>
        <p:spPr>
          <a:xfrm>
            <a:off x="8296275" y="3505095"/>
            <a:ext cx="3081576" cy="2629006"/>
          </a:xfrm>
        </p:spPr>
        <p:txBody>
          <a:bodyPr rtlCol="0">
            <a:normAutofit/>
          </a:bodyPr>
          <a:lstStyle/>
          <a:p>
            <a:pPr rtl="0"/>
            <a:r>
              <a:rPr lang="pl-PL" dirty="0">
                <a:solidFill>
                  <a:schemeClr val="bg2"/>
                </a:solidFill>
              </a:rPr>
              <a:t>Wojciechmorawski.torun@gmail.com</a:t>
            </a:r>
          </a:p>
          <a:p>
            <a:pPr rtl="0"/>
            <a:endParaRPr lang="pl-PL" dirty="0">
              <a:solidFill>
                <a:schemeClr val="bg2"/>
              </a:solidFill>
            </a:endParaRPr>
          </a:p>
          <a:p>
            <a:pPr rtl="0"/>
            <a:endParaRPr lang="pl-PL" dirty="0">
              <a:solidFill>
                <a:schemeClr val="bg2"/>
              </a:solidFill>
            </a:endParaRPr>
          </a:p>
        </p:txBody>
      </p:sp>
      <p:pic>
        <p:nvPicPr>
          <p:cNvPr id="5" name="Obraz 4" descr="Liczby cyfrowe">
            <a:extLst>
              <a:ext uri="{FF2B5EF4-FFF2-40B4-BE49-F238E27FC236}">
                <a16:creationId xmlns:a16="http://schemas.microsoft.com/office/drawing/2014/main" id="{A21EA617-6D48-425F-97A8-7FEC82C8F4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89" r="9642" b="1"/>
          <a:stretch/>
        </p:blipFill>
        <p:spPr>
          <a:xfrm>
            <a:off x="446534" y="723899"/>
            <a:ext cx="7498616" cy="5676901"/>
          </a:xfrm>
          <a:prstGeom prst="rect">
            <a:avLst/>
          </a:prstGeom>
        </p:spPr>
      </p:pic>
    </p:spTree>
    <p:extLst>
      <p:ext uri="{BB962C8B-B14F-4D97-AF65-F5344CB8AC3E}">
        <p14:creationId xmlns:p14="http://schemas.microsoft.com/office/powerpoint/2010/main" val="3501347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27A20A0-8E48-2E21-88C9-5F60422D4F8D}"/>
              </a:ext>
            </a:extLst>
          </p:cNvPr>
          <p:cNvSpPr>
            <a:spLocks noGrp="1"/>
          </p:cNvSpPr>
          <p:nvPr>
            <p:ph type="title"/>
          </p:nvPr>
        </p:nvSpPr>
        <p:spPr/>
        <p:txBody>
          <a:bodyPr/>
          <a:lstStyle/>
          <a:p>
            <a:r>
              <a:rPr lang="pl-PL" dirty="0"/>
              <a:t>Art. 5 typowej polskiej umowy o unikaniu </a:t>
            </a:r>
            <a:r>
              <a:rPr lang="pl-PL" dirty="0" err="1"/>
              <a:t>podw</a:t>
            </a:r>
            <a:r>
              <a:rPr lang="pl-PL" dirty="0"/>
              <a:t>. </a:t>
            </a:r>
            <a:r>
              <a:rPr lang="pl-PL" dirty="0" err="1"/>
              <a:t>Opod</a:t>
            </a:r>
            <a:r>
              <a:rPr lang="pl-PL" dirty="0"/>
              <a:t>.</a:t>
            </a:r>
          </a:p>
        </p:txBody>
      </p:sp>
      <p:sp>
        <p:nvSpPr>
          <p:cNvPr id="3" name="Symbol zastępczy zawartości 2">
            <a:extLst>
              <a:ext uri="{FF2B5EF4-FFF2-40B4-BE49-F238E27FC236}">
                <a16:creationId xmlns:a16="http://schemas.microsoft.com/office/drawing/2014/main" id="{51F25FF4-E737-D084-D558-A8269448A59F}"/>
              </a:ext>
            </a:extLst>
          </p:cNvPr>
          <p:cNvSpPr>
            <a:spLocks noGrp="1"/>
          </p:cNvSpPr>
          <p:nvPr>
            <p:ph sz="half" idx="1"/>
          </p:nvPr>
        </p:nvSpPr>
        <p:spPr>
          <a:xfrm>
            <a:off x="152401" y="1937657"/>
            <a:ext cx="3722914" cy="4920343"/>
          </a:xfrm>
        </p:spPr>
        <p:txBody>
          <a:bodyPr>
            <a:normAutofit fontScale="85000" lnSpcReduction="10000"/>
          </a:bodyPr>
          <a:lstStyle/>
          <a:p>
            <a:pPr algn="just">
              <a:buNone/>
            </a:pPr>
            <a:r>
              <a:rPr lang="pl-PL" dirty="0">
                <a:solidFill>
                  <a:srgbClr val="333333"/>
                </a:solidFill>
                <a:latin typeface="Open Sans" panose="020B0606030504020204" pitchFamily="34" charset="0"/>
              </a:rPr>
              <a:t>1. W rozumieniu niniejszej Umowy określenie "zakład" oznacza stałą placówkę, przez którą całkowicie lub częściowo prowadzona jest działalność gospodarcza przedsiębiorstwa.</a:t>
            </a:r>
          </a:p>
          <a:p>
            <a:pPr algn="just">
              <a:buNone/>
            </a:pPr>
            <a:r>
              <a:rPr lang="pl-PL" dirty="0">
                <a:solidFill>
                  <a:srgbClr val="333333"/>
                </a:solidFill>
                <a:latin typeface="Open Sans" panose="020B0606030504020204" pitchFamily="34" charset="0"/>
              </a:rPr>
              <a:t>2. Określenie "zakład" obejmuje w szczególności:</a:t>
            </a:r>
          </a:p>
          <a:p>
            <a:pPr algn="just">
              <a:buNone/>
            </a:pPr>
            <a:r>
              <a:rPr lang="pl-PL" dirty="0">
                <a:solidFill>
                  <a:srgbClr val="333333"/>
                </a:solidFill>
                <a:latin typeface="Open Sans" panose="020B0606030504020204" pitchFamily="34" charset="0"/>
              </a:rPr>
              <a:t>a) siedzibę zarządu;</a:t>
            </a:r>
          </a:p>
          <a:p>
            <a:pPr algn="just">
              <a:buNone/>
            </a:pPr>
            <a:r>
              <a:rPr lang="pl-PL" dirty="0">
                <a:solidFill>
                  <a:srgbClr val="333333"/>
                </a:solidFill>
                <a:latin typeface="Open Sans" panose="020B0606030504020204" pitchFamily="34" charset="0"/>
              </a:rPr>
              <a:t>b) filię;</a:t>
            </a:r>
          </a:p>
          <a:p>
            <a:pPr algn="just">
              <a:buNone/>
            </a:pPr>
            <a:r>
              <a:rPr lang="pl-PL" dirty="0">
                <a:solidFill>
                  <a:srgbClr val="333333"/>
                </a:solidFill>
                <a:latin typeface="Open Sans" panose="020B0606030504020204" pitchFamily="34" charset="0"/>
              </a:rPr>
              <a:t>c) biuro;</a:t>
            </a:r>
          </a:p>
          <a:p>
            <a:pPr algn="just">
              <a:buNone/>
            </a:pPr>
            <a:r>
              <a:rPr lang="pl-PL" dirty="0">
                <a:solidFill>
                  <a:srgbClr val="333333"/>
                </a:solidFill>
                <a:latin typeface="Open Sans" panose="020B0606030504020204" pitchFamily="34" charset="0"/>
              </a:rPr>
              <a:t>d) fabrykę;</a:t>
            </a:r>
          </a:p>
          <a:p>
            <a:pPr algn="just">
              <a:buNone/>
            </a:pPr>
            <a:r>
              <a:rPr lang="pl-PL" dirty="0">
                <a:solidFill>
                  <a:srgbClr val="333333"/>
                </a:solidFill>
                <a:latin typeface="Open Sans" panose="020B0606030504020204" pitchFamily="34" charset="0"/>
              </a:rPr>
              <a:t>e) warsztat, oraz</a:t>
            </a:r>
          </a:p>
          <a:p>
            <a:pPr algn="just">
              <a:buNone/>
            </a:pPr>
            <a:r>
              <a:rPr lang="pl-PL" dirty="0">
                <a:solidFill>
                  <a:srgbClr val="333333"/>
                </a:solidFill>
                <a:latin typeface="Open Sans" panose="020B0606030504020204" pitchFamily="34" charset="0"/>
              </a:rPr>
              <a:t>f) kopalnię, źródło ropy naftowej lub gazu, kamieniołom lub każde inne miejsce wydobywania zasobów naturalnych. (…)</a:t>
            </a:r>
          </a:p>
          <a:p>
            <a:endParaRPr lang="pl-PL" dirty="0"/>
          </a:p>
        </p:txBody>
      </p:sp>
      <p:sp>
        <p:nvSpPr>
          <p:cNvPr id="4" name="Symbol zastępczy zawartości 3">
            <a:extLst>
              <a:ext uri="{FF2B5EF4-FFF2-40B4-BE49-F238E27FC236}">
                <a16:creationId xmlns:a16="http://schemas.microsoft.com/office/drawing/2014/main" id="{FA8E01FA-F878-5F0F-30B7-708DC6D4EEBA}"/>
              </a:ext>
            </a:extLst>
          </p:cNvPr>
          <p:cNvSpPr>
            <a:spLocks noGrp="1"/>
          </p:cNvSpPr>
          <p:nvPr>
            <p:ph sz="half" idx="2"/>
          </p:nvPr>
        </p:nvSpPr>
        <p:spPr>
          <a:xfrm>
            <a:off x="4245429" y="1937657"/>
            <a:ext cx="7794169" cy="4674507"/>
          </a:xfrm>
        </p:spPr>
        <p:txBody>
          <a:bodyPr>
            <a:normAutofit fontScale="85000" lnSpcReduction="10000"/>
          </a:bodyPr>
          <a:lstStyle/>
          <a:p>
            <a:pPr algn="just">
              <a:buNone/>
            </a:pPr>
            <a:r>
              <a:rPr lang="pl-PL" dirty="0">
                <a:solidFill>
                  <a:srgbClr val="333333"/>
                </a:solidFill>
                <a:latin typeface="Open Sans" panose="020B0606030504020204" pitchFamily="34" charset="0"/>
              </a:rPr>
              <a:t>4. Bez względu na poprzednie postanowienia niniejszego artykułu, określenie "zakład" nie obejmuje:</a:t>
            </a:r>
          </a:p>
          <a:p>
            <a:pPr algn="just">
              <a:buNone/>
            </a:pPr>
            <a:r>
              <a:rPr lang="pl-PL" dirty="0">
                <a:solidFill>
                  <a:srgbClr val="333333"/>
                </a:solidFill>
                <a:latin typeface="Open Sans" panose="020B0606030504020204" pitchFamily="34" charset="0"/>
              </a:rPr>
              <a:t>a) użytkowania placówek, które służą wyłącznie do składowania, wystawiania lub dostawy dóbr lub towarów należących do przedsiębiorstwa;</a:t>
            </a:r>
          </a:p>
          <a:p>
            <a:pPr algn="just">
              <a:buNone/>
            </a:pPr>
            <a:r>
              <a:rPr lang="pl-PL" dirty="0">
                <a:solidFill>
                  <a:srgbClr val="333333"/>
                </a:solidFill>
                <a:latin typeface="Open Sans" panose="020B0606030504020204" pitchFamily="34" charset="0"/>
              </a:rPr>
              <a:t>b) utrzymywania zapasów dóbr lub towarów należących do przedsiębiorstwa, wyłącznie w celu składowania, wystawiania lub dostawy;</a:t>
            </a:r>
          </a:p>
          <a:p>
            <a:pPr algn="just">
              <a:buNone/>
            </a:pPr>
            <a:r>
              <a:rPr lang="pl-PL" dirty="0">
                <a:solidFill>
                  <a:srgbClr val="333333"/>
                </a:solidFill>
                <a:latin typeface="Open Sans" panose="020B0606030504020204" pitchFamily="34" charset="0"/>
              </a:rPr>
              <a:t>c) utrzymywania zapasów dóbr lub towarów należących do przedsiębiorstwa, wyłącznie w celu przetworzenia przez inne przedsiębiorstwo;</a:t>
            </a:r>
          </a:p>
          <a:p>
            <a:pPr algn="just">
              <a:buNone/>
            </a:pPr>
            <a:r>
              <a:rPr lang="pl-PL" dirty="0">
                <a:solidFill>
                  <a:srgbClr val="333333"/>
                </a:solidFill>
                <a:latin typeface="Open Sans" panose="020B0606030504020204" pitchFamily="34" charset="0"/>
              </a:rPr>
              <a:t>d) utrzymywania stałej placówki wyłącznie w celu zakupu dóbr lub towarów albo zbierania informacji dla przedsiębiorstwa;</a:t>
            </a:r>
          </a:p>
          <a:p>
            <a:pPr algn="just">
              <a:buNone/>
            </a:pPr>
            <a:r>
              <a:rPr lang="pl-PL" dirty="0">
                <a:solidFill>
                  <a:srgbClr val="333333"/>
                </a:solidFill>
                <a:latin typeface="Open Sans" panose="020B0606030504020204" pitchFamily="34" charset="0"/>
              </a:rPr>
              <a:t>e) utrzymywania stałej placówki wyłącznie w celu prowadzenia dla przedsiębiorstwa jakiejkolwiek innej działalności o charakterze przygotowawczym lub pomocniczym;</a:t>
            </a:r>
          </a:p>
          <a:p>
            <a:pPr algn="just">
              <a:buNone/>
            </a:pPr>
            <a:r>
              <a:rPr lang="pl-PL" dirty="0">
                <a:solidFill>
                  <a:srgbClr val="333333"/>
                </a:solidFill>
                <a:latin typeface="Open Sans" panose="020B0606030504020204" pitchFamily="34" charset="0"/>
              </a:rPr>
              <a:t>f) utrzymywania stałej placówki wyłącznie w celu łącznego prowadzenia jakichkolwiek rodzajów działalności, wymienionych w literach a) - e), pod warunkiem, że całkowita działalność tej placówki wynikająca z takiego połączenia, ma charakter przygotowawczy lub pomocniczy.</a:t>
            </a:r>
          </a:p>
          <a:p>
            <a:endParaRPr lang="pl-PL" dirty="0"/>
          </a:p>
        </p:txBody>
      </p:sp>
    </p:spTree>
    <p:extLst>
      <p:ext uri="{BB962C8B-B14F-4D97-AF65-F5344CB8AC3E}">
        <p14:creationId xmlns:p14="http://schemas.microsoft.com/office/powerpoint/2010/main" val="1785450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B5FA7C7-76E7-DA75-9B1A-B57B13FA8627}"/>
              </a:ext>
            </a:extLst>
          </p:cNvPr>
          <p:cNvSpPr>
            <a:spLocks noGrp="1"/>
          </p:cNvSpPr>
          <p:nvPr>
            <p:ph type="title"/>
          </p:nvPr>
        </p:nvSpPr>
        <p:spPr/>
        <p:txBody>
          <a:bodyPr/>
          <a:lstStyle/>
          <a:p>
            <a:r>
              <a:rPr lang="pl-PL" dirty="0"/>
              <a:t>Komentarz OECD do 19.11.2025 dość lakoniczny</a:t>
            </a:r>
          </a:p>
        </p:txBody>
      </p:sp>
      <p:sp>
        <p:nvSpPr>
          <p:cNvPr id="3" name="Symbol zastępczy zawartości 2">
            <a:extLst>
              <a:ext uri="{FF2B5EF4-FFF2-40B4-BE49-F238E27FC236}">
                <a16:creationId xmlns:a16="http://schemas.microsoft.com/office/drawing/2014/main" id="{7E6A6BE7-453E-8E06-3755-4E61C4E2E8E4}"/>
              </a:ext>
            </a:extLst>
          </p:cNvPr>
          <p:cNvSpPr>
            <a:spLocks noGrp="1"/>
          </p:cNvSpPr>
          <p:nvPr>
            <p:ph idx="1"/>
          </p:nvPr>
        </p:nvSpPr>
        <p:spPr>
          <a:xfrm>
            <a:off x="283030" y="2180496"/>
            <a:ext cx="11767456" cy="4383590"/>
          </a:xfrm>
        </p:spPr>
        <p:txBody>
          <a:bodyPr>
            <a:normAutofit/>
          </a:bodyPr>
          <a:lstStyle/>
          <a:p>
            <a:pPr marL="0" indent="0" algn="just">
              <a:buNone/>
            </a:pPr>
            <a:r>
              <a:rPr lang="pl-PL" sz="2000" dirty="0"/>
              <a:t>18. Nawet jeśli część działalności przedsiębiorstwa może być prowadzona w miejscu takim jak domowe biuro osoby fizycznej, </a:t>
            </a:r>
            <a:r>
              <a:rPr lang="pl-PL" sz="2000" dirty="0">
                <a:highlight>
                  <a:srgbClr val="FFFF00"/>
                </a:highlight>
              </a:rPr>
              <a:t>nie powinno to prowadzić do automatycznego wniosku</a:t>
            </a:r>
            <a:r>
              <a:rPr lang="pl-PL" sz="2000" dirty="0"/>
              <a:t>, że miejsce to jest do dyspozycji tego przedsiębiorstwa tylko dlatego, że jest ono wykorzystywane przez osobę fizyczną (np. pracownika) zatrudnioną w tym przedsiębiorstwie. To, czy domowe biuro stanowi miejsce do dyspozycji przedsiębiorstwa, </a:t>
            </a:r>
            <a:r>
              <a:rPr lang="pl-PL" sz="2000" dirty="0">
                <a:highlight>
                  <a:srgbClr val="FFFF00"/>
                </a:highlight>
              </a:rPr>
              <a:t>zależy od konkretnych okoliczności danego przypadku.</a:t>
            </a:r>
            <a:r>
              <a:rPr lang="pl-PL" sz="2000" dirty="0"/>
              <a:t> W wielu przypadkach prowadzenie działalności gospodarczej w domu osoby fizycznej (np. pracownika) będzie miało charakter tak sporadyczny lub incydentalny, że dom nie będzie uważany za miejsce pozostające do dyspozycji przedsiębiorstwa (zob. pkt 12 powyżej). Jeżeli jednak domowe biuro </a:t>
            </a:r>
            <a:r>
              <a:rPr lang="pl-PL" sz="2000" dirty="0">
                <a:highlight>
                  <a:srgbClr val="FFFF00"/>
                </a:highlight>
              </a:rPr>
              <a:t>jest wykorzystywane w sposób ciągły do prowadzenia działalności </a:t>
            </a:r>
            <a:r>
              <a:rPr lang="pl-PL" sz="2000" dirty="0"/>
              <a:t>gospodarczej na rzecz przedsiębiorstwa, a z faktów i okoliczności jasno wynika, że </a:t>
            </a:r>
            <a:r>
              <a:rPr lang="pl-PL" sz="2000" dirty="0">
                <a:highlight>
                  <a:srgbClr val="FFFF00"/>
                </a:highlight>
              </a:rPr>
              <a:t>przedsiębiorstwo wymagało od osoby fizycznej korzystania z tej lokalizacji </a:t>
            </a:r>
            <a:r>
              <a:rPr lang="pl-PL" sz="2000" dirty="0"/>
              <a:t>do prowadzenia działalności gospodarczej (np. poprzez nieudostępnienie pracownikowi biura w sytuacji, gdy charakter zatrudnienia wyraźnie wymaga posiadania biura), domowe biuro może być uznane za pozostające do dyspozycji przedsiębiorstwa.</a:t>
            </a:r>
          </a:p>
        </p:txBody>
      </p:sp>
    </p:spTree>
    <p:extLst>
      <p:ext uri="{BB962C8B-B14F-4D97-AF65-F5344CB8AC3E}">
        <p14:creationId xmlns:p14="http://schemas.microsoft.com/office/powerpoint/2010/main" val="3187518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3913710-0E97-8C62-63D5-C7FC9DAEE9FA}"/>
              </a:ext>
            </a:extLst>
          </p:cNvPr>
          <p:cNvSpPr>
            <a:spLocks noGrp="1"/>
          </p:cNvSpPr>
          <p:nvPr>
            <p:ph type="title"/>
          </p:nvPr>
        </p:nvSpPr>
        <p:spPr/>
        <p:txBody>
          <a:bodyPr>
            <a:normAutofit/>
          </a:bodyPr>
          <a:lstStyle/>
          <a:p>
            <a:r>
              <a:rPr lang="pl-PL" b="1" dirty="0"/>
              <a:t>Wyrok Wojewódzkiego Sadu Administracyjnego w </a:t>
            </a:r>
            <a:r>
              <a:rPr lang="en-US" b="1" dirty="0" err="1"/>
              <a:t>Gliwic</a:t>
            </a:r>
            <a:r>
              <a:rPr lang="pl-PL" b="1" dirty="0"/>
              <a:t>ach z </a:t>
            </a:r>
            <a:r>
              <a:rPr lang="en-US" b="1" dirty="0"/>
              <a:t> 10 </a:t>
            </a:r>
            <a:r>
              <a:rPr lang="pl-PL" b="1" dirty="0"/>
              <a:t>października</a:t>
            </a:r>
            <a:r>
              <a:rPr lang="en-US" b="1" dirty="0"/>
              <a:t> 2022 (I SA/</a:t>
            </a:r>
            <a:r>
              <a:rPr lang="en-US" b="1" dirty="0" err="1"/>
              <a:t>Gl</a:t>
            </a:r>
            <a:r>
              <a:rPr lang="en-US" b="1" dirty="0"/>
              <a:t> 547/22)</a:t>
            </a:r>
            <a:endParaRPr lang="pl-PL" dirty="0"/>
          </a:p>
        </p:txBody>
      </p:sp>
      <p:sp>
        <p:nvSpPr>
          <p:cNvPr id="3" name="Symbol zastępczy zawartości 2">
            <a:extLst>
              <a:ext uri="{FF2B5EF4-FFF2-40B4-BE49-F238E27FC236}">
                <a16:creationId xmlns:a16="http://schemas.microsoft.com/office/drawing/2014/main" id="{A755AF20-2EEC-E4F8-E983-84A27D9AB964}"/>
              </a:ext>
            </a:extLst>
          </p:cNvPr>
          <p:cNvSpPr>
            <a:spLocks noGrp="1"/>
          </p:cNvSpPr>
          <p:nvPr>
            <p:ph idx="1"/>
          </p:nvPr>
        </p:nvSpPr>
        <p:spPr>
          <a:xfrm>
            <a:off x="581192" y="1905000"/>
            <a:ext cx="11029615" cy="4811486"/>
          </a:xfrm>
        </p:spPr>
        <p:txBody>
          <a:bodyPr>
            <a:normAutofit fontScale="92500" lnSpcReduction="20000"/>
          </a:bodyPr>
          <a:lstStyle/>
          <a:p>
            <a:r>
              <a:rPr lang="pl-PL" dirty="0"/>
              <a:t>Działalność Spółki konsultingowej z siedzibą w Niemczech związana była ze wsparciem innych podmiotów w przeprowadzaniu procesów rekrutacyjnych i pozyskiwaniu oraz zapewnianiu rozwoju pracowników na stanowiskach menadżerskich i kierowniczych. Spółka realizowała swoją działalność merytoryczną z Niemiec, ale zasadniczo online. </a:t>
            </a:r>
          </a:p>
          <a:p>
            <a:r>
              <a:rPr lang="pl-PL" dirty="0"/>
              <a:t>Pracownicy administracyjni posiadali miejsce zamieszkania na terytorium Polski i obywatelstwo polskie wykonywali pracę na terytorium Polski w systemie pracy zdalnej. </a:t>
            </a:r>
          </a:p>
          <a:p>
            <a:r>
              <a:rPr lang="pl-PL" dirty="0"/>
              <a:t>KIS – stały zakład</a:t>
            </a:r>
          </a:p>
          <a:p>
            <a:r>
              <a:rPr lang="pl-PL" dirty="0"/>
              <a:t>zdaniem sądu przeciwko uznaniu, że powstał  Polsce stały zakład Spółki przemawia to, że Spółka „nie będzie posiadać w Polsce stałej placówki (z uwagi na brak możliwości dysponowania Home Office Pracowników przez Spółkę); nie będzie prowadzić w Polsce ("poprzez" Pracowników) sprzedaży towarów/usług (wszystkie istotne aspekty "sprzedaży", w szczególności ustalanie cen i indywidualnych warunków umów w postaci obniżek tych cen, będą prowadzone z terenu Niemiec (…).”</a:t>
            </a:r>
          </a:p>
          <a:p>
            <a:r>
              <a:rPr lang="pl-PL" dirty="0"/>
              <a:t>prawdopodobnie działalność pomocnicza w rozumieniu art. 5 ust. 4 MC OECD. </a:t>
            </a:r>
          </a:p>
          <a:p>
            <a:r>
              <a:rPr lang="pl-PL" dirty="0"/>
              <a:t>Zdaniem sadu przekazania pracownikom sprzętu komputerowego (laptopów).  nie powoduje to wyodrębnienia przestrzeni do dyspozycji Spółki. </a:t>
            </a:r>
          </a:p>
          <a:p>
            <a:r>
              <a:rPr lang="pl-PL" dirty="0"/>
              <a:t>Sąd zwrócił uwagę na skutki (jego zdaniem: absurdalne) akceptacji takiego rozumowania. Wynikałoby bowiem z niego, że pracownicy konstytuowaliby istnienie stałą placówkę wszędzie tam, gdzie byłyby przez nich wykonywane czynności służbowe (np. kiedy wzięliby komputer przenośny na wakacje i wysłali służbową wiadomość z hotelu). </a:t>
            </a:r>
          </a:p>
          <a:p>
            <a:endParaRPr lang="pl-PL" dirty="0"/>
          </a:p>
        </p:txBody>
      </p:sp>
    </p:spTree>
    <p:extLst>
      <p:ext uri="{BB962C8B-B14F-4D97-AF65-F5344CB8AC3E}">
        <p14:creationId xmlns:p14="http://schemas.microsoft.com/office/powerpoint/2010/main" val="1614876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DD92E99-D266-5862-96A2-98EBE4B1411D}"/>
              </a:ext>
            </a:extLst>
          </p:cNvPr>
          <p:cNvSpPr>
            <a:spLocks noGrp="1"/>
          </p:cNvSpPr>
          <p:nvPr>
            <p:ph type="title"/>
          </p:nvPr>
        </p:nvSpPr>
        <p:spPr/>
        <p:txBody>
          <a:bodyPr>
            <a:normAutofit/>
          </a:bodyPr>
          <a:lstStyle/>
          <a:p>
            <a:r>
              <a:rPr lang="pl-PL" b="1" dirty="0"/>
              <a:t>Wyrok Wojewódzkiego Sądu Administracyjnego w Gliwicach z 11 czerwca 2024 r. (I SA/</a:t>
            </a:r>
            <a:r>
              <a:rPr lang="pl-PL" b="1" dirty="0" err="1"/>
              <a:t>Gl</a:t>
            </a:r>
            <a:r>
              <a:rPr lang="pl-PL" b="1" dirty="0"/>
              <a:t> 914/23)</a:t>
            </a:r>
            <a:endParaRPr lang="pl-PL" dirty="0"/>
          </a:p>
        </p:txBody>
      </p:sp>
      <p:sp>
        <p:nvSpPr>
          <p:cNvPr id="3" name="Symbol zastępczy zawartości 2">
            <a:extLst>
              <a:ext uri="{FF2B5EF4-FFF2-40B4-BE49-F238E27FC236}">
                <a16:creationId xmlns:a16="http://schemas.microsoft.com/office/drawing/2014/main" id="{9ADC412A-1112-A1C6-80A0-7542979F87DE}"/>
              </a:ext>
            </a:extLst>
          </p:cNvPr>
          <p:cNvSpPr>
            <a:spLocks noGrp="1"/>
          </p:cNvSpPr>
          <p:nvPr>
            <p:ph idx="1"/>
          </p:nvPr>
        </p:nvSpPr>
        <p:spPr>
          <a:xfrm>
            <a:off x="130629" y="2180496"/>
            <a:ext cx="11865427" cy="4383590"/>
          </a:xfrm>
        </p:spPr>
        <p:txBody>
          <a:bodyPr>
            <a:normAutofit fontScale="85000" lnSpcReduction="10000"/>
          </a:bodyPr>
          <a:lstStyle/>
          <a:p>
            <a:r>
              <a:rPr lang="pl-PL" dirty="0"/>
              <a:t>Podatnik planował zawrzeć umowę o pracę z dwoma osobami fizycznymi będącymi polskimi rezydentami podatkowymi. Jeden z pracowników miał być zatrudniony na stanowisku Inżynier ds. wsparcia klienta, a drugi na stanowisku Kierownika ds. produktów. , praca z domu (praca w trybie </a:t>
            </a:r>
            <a:r>
              <a:rPr lang="pl-PL" dirty="0" err="1"/>
              <a:t>home</a:t>
            </a:r>
            <a:r>
              <a:rPr lang="pl-PL" dirty="0"/>
              <a:t> </a:t>
            </a:r>
            <a:r>
              <a:rPr lang="pl-PL" dirty="0" err="1"/>
              <a:t>office</a:t>
            </a:r>
            <a:r>
              <a:rPr lang="pl-PL" dirty="0"/>
              <a:t>). Wnioskodawca nie miał i nie planował wynajmować dla pracowników żadnego biura w Polsce. Wnioskodawca zapewniał wsparcie marketingowe i serwisowe dla całej grupy spółek (podatnik był jedną ze spółek grupy). Zasadniczo nie planował świadczyć bezpośrednio usług na rynku polskim (dla kontrahentów z siedzibą w Polsce). Podatnik nie mógł jednak wykluczyć sytuacji, że kontrahentem jednej ze spółek z Grupy będzie kontrahent mający siedzibę działalności w Polsce.</a:t>
            </a:r>
          </a:p>
          <a:p>
            <a:r>
              <a:rPr lang="pl-PL" dirty="0"/>
              <a:t>Sąd: nie można uznać, że w Polsce powstanie zakład podatkowy spółki, gdyż nie dochodzi „do powstania zakładu skarżącej w Polsce w żadnej szczególnej formie wymienionej w art. 5 ust. 2 lit. a) -f) (…) [umowy o unikaniu podwójnego opodatkowania-dodane przez autora]. Z opisu zdarzenia przyszłego wynika, że skarżąca nie dysponuje żadnym pomieszczeniem w Polsce, w którym prowadziłaby biuro, zakład fabryczny, warsztat lub w którym znajdowałaby się filia spółki lub miejsce jej zarządu. (…) Spółka nie wynajmuje w Polsce żadnego biura, ani innego pomieszczenia czy lokalu, nie jest też właścicielem żadnych nieruchomości. Nie dysponuje też (ani w sensie prawnym, ani w sensie faktycznym) żadną inną powierzchnią w Polsce, w której byłaby prowadzona jej działalność gospodarcza.” </a:t>
            </a:r>
          </a:p>
          <a:p>
            <a:r>
              <a:rPr lang="pl-PL" dirty="0"/>
              <a:t>Zdaniem sądu „Z opisu zdarzenia przyszłego nie wynika, że spółka może dysponować mieszkaniem pracownika, czy przeprowadzać w nim jakichkolwiek wizyty lub kontrole. Z opisu nie wynika również by spółka zobowiązywała pracownika wykonującego pracę w Polsce do wykorzystywania własnego mieszkania do prowadzenia działalności na rzecz spółki. Spółka nie wydaje również pracownikowi żadnych poleceń zobowiązujących go do wykorzystywania własnego mieszkania do działalności na jej rzecz. Ponadto z charakteru stosunku pracy nie wynika potrzeba posiadania biura. Z kolei w skardze skarżąca zaakcentowała, że nie ma ekonomicznego prawa do dysponowania/rozporządzania miejscem pracy pracowników, a także że pracownicy nie będą odbywali tam spotkań z klientami.”</a:t>
            </a:r>
          </a:p>
          <a:p>
            <a:endParaRPr lang="pl-PL" dirty="0"/>
          </a:p>
        </p:txBody>
      </p:sp>
    </p:spTree>
    <p:extLst>
      <p:ext uri="{BB962C8B-B14F-4D97-AF65-F5344CB8AC3E}">
        <p14:creationId xmlns:p14="http://schemas.microsoft.com/office/powerpoint/2010/main" val="1478358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25389C6-D6B3-6342-BDF4-4F5CDF21D5CF}"/>
              </a:ext>
            </a:extLst>
          </p:cNvPr>
          <p:cNvSpPr>
            <a:spLocks noGrp="1"/>
          </p:cNvSpPr>
          <p:nvPr>
            <p:ph type="title"/>
          </p:nvPr>
        </p:nvSpPr>
        <p:spPr/>
        <p:txBody>
          <a:bodyPr>
            <a:normAutofit fontScale="90000"/>
          </a:bodyPr>
          <a:lstStyle/>
          <a:p>
            <a:r>
              <a:rPr lang="pl-PL" b="1" dirty="0"/>
              <a:t>Wyrok Wojewódzkiego Sądu Administracyjnego we Wrocławiu z 10 października 2023 r. (I SA/</a:t>
            </a:r>
            <a:r>
              <a:rPr lang="pl-PL" b="1" dirty="0" err="1"/>
              <a:t>Wr</a:t>
            </a:r>
            <a:r>
              <a:rPr lang="pl-PL" b="1" dirty="0"/>
              <a:t> 261/23)</a:t>
            </a:r>
            <a:endParaRPr lang="pl-PL" dirty="0"/>
          </a:p>
        </p:txBody>
      </p:sp>
      <p:sp>
        <p:nvSpPr>
          <p:cNvPr id="3" name="Symbol zastępczy zawartości 2">
            <a:extLst>
              <a:ext uri="{FF2B5EF4-FFF2-40B4-BE49-F238E27FC236}">
                <a16:creationId xmlns:a16="http://schemas.microsoft.com/office/drawing/2014/main" id="{1AEA7F89-E8F1-7A19-5BC0-6D0328FA7259}"/>
              </a:ext>
            </a:extLst>
          </p:cNvPr>
          <p:cNvSpPr>
            <a:spLocks noGrp="1"/>
          </p:cNvSpPr>
          <p:nvPr>
            <p:ph idx="1"/>
          </p:nvPr>
        </p:nvSpPr>
        <p:spPr>
          <a:xfrm>
            <a:off x="195944" y="1839686"/>
            <a:ext cx="11800114" cy="4942114"/>
          </a:xfrm>
        </p:spPr>
        <p:txBody>
          <a:bodyPr>
            <a:normAutofit fontScale="85000" lnSpcReduction="20000"/>
          </a:bodyPr>
          <a:lstStyle/>
          <a:p>
            <a:r>
              <a:rPr lang="pl-PL" dirty="0"/>
              <a:t>Wyrok  dotyczy pracy zdalnej samego przedsiębiorcy!</a:t>
            </a:r>
          </a:p>
          <a:p>
            <a:r>
              <a:rPr lang="pl-PL" dirty="0"/>
              <a:t>Z wnioskiem o interpretacje podatkową wystąpił mieszkaniec Ukrainy, który w związku ze stanem wojennym na Ukrainie, zmuszony był opuścić kraj i wyjechać do Polski. Od 5 kwietnia 2022 r. przebywał w Polsce, ale miał zamiar wrócić na Ukrainę po ustaniu działań́ wojennych. W Polsce wynajmował w momencie składania wniosku mieszkanie, zaś jego najbliższa rodzina (współmałżonka) pozostała na Ukrainie. Na Ukrainie skarżący miał zarejestrowaną jednoosobową działalność́ gospodarczą, którą̨ prowadził przed przyjazdem do Polski. Po przyjeździe do Polski przez jakiś́ czas zdalnie kontynuował świadczenie usług w usługi programistyczne. Ostatni przychód z tej działalności uzyskał 21 lipca 2022 r. (przychód z tytułu usług świadczonych za okres od 1 do 8 lipca 2022 r. po przyjeździe do Polski).</a:t>
            </a:r>
          </a:p>
          <a:p>
            <a:r>
              <a:rPr lang="pl-PL" dirty="0"/>
              <a:t>sąd wskazał, że „nie dochodzi bowiem do powstania zakładu skarżącego w Polsce w żadnej szczególnej formie wymienionej w art. 5 ust. 2 lit. a) - f) Konwencji. Z opisu stanu faktycznego wynika, że skarżący nie dysponował żadnym pomieszczeniem w Polsce, które można by uznać za biuro, zakład fabryczny, warsztat lub w którym znajdowałaby się filia działalności gospodarczej. Skarżący nie prowadzi również kopalni ani nie wydobywa żadnych zasobów naturalnych. Za stałą placówkę natomiast nie może zostać uznany wynajęty na kilka tygodni pokój w hotelu czy też mieszkanie, które skarżący wynajął wobec powzięcia zamiaru przedłużenia pobytu w Polsce. Samo zaś posiadanie przez skarżącego laptopa (komputera) czy też innych narzędzi pracy programisty nie tworzy, w ocenie Sądu, stałej placówki przedsiębiorstwa. Charakter wskazanej pracy umożliwia jej wykonywanie w dowolnie wybranym miejscu o czym świadczy również fakt, iż działalność najpierw prowadzona była w hotelu a następnie w mieszkaniu. Tym samym nie sposób w stanie faktycznym sprawy wskazać żadnej powierzchni, na której prowadzona byłaby działalność gospodarcza o stałym charakterze.”</a:t>
            </a:r>
          </a:p>
          <a:p>
            <a:r>
              <a:rPr lang="pl-PL" dirty="0"/>
              <a:t>„Cały okres co do którego powziął wątpliwość skarżący wynosi zaledwie </a:t>
            </a:r>
            <a:r>
              <a:rPr lang="pl-PL" dirty="0">
                <a:highlight>
                  <a:srgbClr val="FFFF00"/>
                </a:highlight>
              </a:rPr>
              <a:t>trzy miesiące </a:t>
            </a:r>
            <a:r>
              <a:rPr lang="pl-PL" dirty="0"/>
              <a:t>(od 5 kwietnia 2022 r. do 8 lipca 2022 r.), co już samo w sobie stoi w sprzeczności z trwałym charakterem zakładu. Jak już bowiem wskazano powyżej placówka musi być "stała" i posiadać określony stopień trwałości, tzn. nie mieć charakteru tymczasowego. Posiłkując się doświadczeniem można pomocniczo wskazać, iż zwykle uważa się, że zakład nie istnieje, jeżeli działalność́ była wykonywana w państwie za pośrednictwem stałej placówki utrzymywanej krócej niż̇ sześć miesięcy. Na takie rozumienie przesłanki trwałości powołuje się również DKIS w zaskarżonej interpretacji indywidualnej.” </a:t>
            </a:r>
          </a:p>
          <a:p>
            <a:r>
              <a:rPr lang="pl-PL" dirty="0"/>
              <a:t>Ciekawostka: sądu odwołuje się do doświadczenia, a nie do pkt 28 komentarza do art. 5 MC OECD, gdzie zaakceptowano praktykę, iż do powstania stałego zakładu konieczne jest istnienie placówki przez co najmniej 6 miesięcy.</a:t>
            </a:r>
          </a:p>
          <a:p>
            <a:endParaRPr lang="pl-PL" dirty="0"/>
          </a:p>
        </p:txBody>
      </p:sp>
    </p:spTree>
    <p:extLst>
      <p:ext uri="{BB962C8B-B14F-4D97-AF65-F5344CB8AC3E}">
        <p14:creationId xmlns:p14="http://schemas.microsoft.com/office/powerpoint/2010/main" val="2346688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8DE2911-BD84-BBB2-1F40-93847A376397}"/>
              </a:ext>
            </a:extLst>
          </p:cNvPr>
          <p:cNvSpPr>
            <a:spLocks noGrp="1"/>
          </p:cNvSpPr>
          <p:nvPr>
            <p:ph type="title"/>
          </p:nvPr>
        </p:nvSpPr>
        <p:spPr/>
        <p:txBody>
          <a:bodyPr/>
          <a:lstStyle/>
          <a:p>
            <a:r>
              <a:rPr lang="pl-PL" dirty="0"/>
              <a:t>Wyrok NSA z 19.02.2025, II FSK 609/22</a:t>
            </a:r>
          </a:p>
        </p:txBody>
      </p:sp>
      <p:sp>
        <p:nvSpPr>
          <p:cNvPr id="3" name="Symbol zastępczy zawartości 2">
            <a:extLst>
              <a:ext uri="{FF2B5EF4-FFF2-40B4-BE49-F238E27FC236}">
                <a16:creationId xmlns:a16="http://schemas.microsoft.com/office/drawing/2014/main" id="{A8BD9F5C-9340-B2E8-D9ED-CD8B14C11C2E}"/>
              </a:ext>
            </a:extLst>
          </p:cNvPr>
          <p:cNvSpPr>
            <a:spLocks noGrp="1"/>
          </p:cNvSpPr>
          <p:nvPr>
            <p:ph idx="1"/>
          </p:nvPr>
        </p:nvSpPr>
        <p:spPr>
          <a:xfrm>
            <a:off x="152400" y="2180496"/>
            <a:ext cx="11778343" cy="4546875"/>
          </a:xfrm>
        </p:spPr>
        <p:txBody>
          <a:bodyPr>
            <a:normAutofit/>
          </a:bodyPr>
          <a:lstStyle/>
          <a:p>
            <a:r>
              <a:rPr lang="pl-PL" dirty="0"/>
              <a:t>1.Prywatne mieszkanie pracownika wykorzystywane w charakterze </a:t>
            </a:r>
            <a:r>
              <a:rPr lang="pl-PL" dirty="0" err="1"/>
              <a:t>home-office</a:t>
            </a:r>
            <a:r>
              <a:rPr lang="pl-PL" dirty="0"/>
              <a:t> czy każda inna powierzchnia, którą skarżąca (spółka duńska) nie dysponuje, ani nie włada w Polsce, nie stanowi placówki - w rozumieniu art. 4a pkt 11 ustawy z dnia 15 lutego 1992 r. o podatku dochodowym od osób prawnych (Dz. U. z 2020 r. poz. 1406 ze zm.) oraz art. 5 ust. 1 i ust. 5 Konwencji zawartej między Rzecząpospolitą Polską a Królestwem Danii w sprawie unikania podwójnego opodatkowania i zapobiegania uchylaniu się od opodatkowania w zakresie podatku od dochodu i majątku, sporządzonej w Warszawie dnia 6 grudnia 2001 r. (Dz. U. z 2003 r. Nr 43 poz. 368) - w sytuacji, gdy pracownik wykonuje pracę ze swojego mieszkania w Polsce lub z każdego innego miejsca, zamiast udostępnionego mu biura położonego w Polsce.</a:t>
            </a:r>
          </a:p>
          <a:p>
            <a:r>
              <a:rPr lang="pl-PL" dirty="0"/>
              <a:t>2.Brak uzyskiwania przez skarżącą (spółkę duńską) przychodów/dochodów w Polsce - w rozumieniu art. art. 7 ust. 1 i 2 Konwencji zawartej między Rzecząpospolitą Polską a Królestwem Danii w sprawie unikania podwójnego opodatkowania i zapobiegania uchylaniu się od opodatkowania w zakresie podatku od dochodu i majątku sporządzonej w Warszawie dnia 6 grudnia 2001 r. (Dz. U. z 2003 r. Nr 43 poz. 368) - nie powoduje powstania zakładu oraz nie prowadzi do powstania źródła przychodów/dochodów, które powinny być opodatkowane w Polsce.</a:t>
            </a:r>
          </a:p>
          <a:p>
            <a:endParaRPr lang="pl-PL" dirty="0"/>
          </a:p>
        </p:txBody>
      </p:sp>
    </p:spTree>
    <p:extLst>
      <p:ext uri="{BB962C8B-B14F-4D97-AF65-F5344CB8AC3E}">
        <p14:creationId xmlns:p14="http://schemas.microsoft.com/office/powerpoint/2010/main" val="1724559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5BBD941-6ED1-F3A5-27AB-CC2AEA2AF20D}"/>
              </a:ext>
            </a:extLst>
          </p:cNvPr>
          <p:cNvSpPr>
            <a:spLocks noGrp="1"/>
          </p:cNvSpPr>
          <p:nvPr>
            <p:ph type="title"/>
          </p:nvPr>
        </p:nvSpPr>
        <p:spPr/>
        <p:txBody>
          <a:bodyPr/>
          <a:lstStyle/>
          <a:p>
            <a:r>
              <a:rPr lang="pl-PL"/>
              <a:t>Wyrok NSA z 28.10.2025, II FSK 163/23 (brak uzasadnienia)</a:t>
            </a:r>
            <a:endParaRPr lang="pl-PL" dirty="0"/>
          </a:p>
        </p:txBody>
      </p:sp>
      <p:sp>
        <p:nvSpPr>
          <p:cNvPr id="3" name="Symbol zastępczy zawartości 2">
            <a:extLst>
              <a:ext uri="{FF2B5EF4-FFF2-40B4-BE49-F238E27FC236}">
                <a16:creationId xmlns:a16="http://schemas.microsoft.com/office/drawing/2014/main" id="{4B116AFD-D6DE-3D09-2493-3442EBB5AF73}"/>
              </a:ext>
            </a:extLst>
          </p:cNvPr>
          <p:cNvSpPr>
            <a:spLocks noGrp="1"/>
          </p:cNvSpPr>
          <p:nvPr>
            <p:ph idx="1"/>
          </p:nvPr>
        </p:nvSpPr>
        <p:spPr/>
        <p:txBody>
          <a:bodyPr/>
          <a:lstStyle/>
          <a:p>
            <a:r>
              <a:rPr lang="pl-PL" b="1" dirty="0" err="1"/>
              <a:t>Skaga</a:t>
            </a:r>
            <a:r>
              <a:rPr lang="pl-PL" b="1" dirty="0"/>
              <a:t> kasacyjna na wyrok WSA w Gliwicach z </a:t>
            </a:r>
            <a:r>
              <a:rPr lang="en-US" b="1" dirty="0"/>
              <a:t>10 </a:t>
            </a:r>
            <a:r>
              <a:rPr lang="pl-PL" b="1" dirty="0"/>
              <a:t>października</a:t>
            </a:r>
            <a:r>
              <a:rPr lang="en-US" b="1" dirty="0"/>
              <a:t> 2022 (I SA/</a:t>
            </a:r>
            <a:r>
              <a:rPr lang="en-US" b="1" dirty="0" err="1"/>
              <a:t>Gl</a:t>
            </a:r>
            <a:r>
              <a:rPr lang="en-US" b="1" dirty="0"/>
              <a:t> 547/22) </a:t>
            </a:r>
            <a:endParaRPr lang="pl-PL" b="1" dirty="0"/>
          </a:p>
          <a:p>
            <a:r>
              <a:rPr lang="pl-PL" dirty="0"/>
              <a:t>NSA jednoznacznie wskazał, że warunkiem uznania działalności za prowadzoną przez zakład jest istnienie stałej placówki. A za taką nie można uznać mieszkań pracowników, do których spółka nie ma żadnych praw – nie wynajmuje ich, nie zarządza nimi, ani nie posiada dostępu.</a:t>
            </a:r>
          </a:p>
          <a:p>
            <a:pPr marL="0" indent="0">
              <a:buNone/>
            </a:pPr>
            <a:r>
              <a:rPr lang="pl-PL" dirty="0"/>
              <a:t>https://grantthornton.pl/publikacja/home-office-a-zaklad-podatkowy-w-polsce-korzystny-wyrok-nsa-dla-firm-zagranicznych-case-study/</a:t>
            </a:r>
          </a:p>
          <a:p>
            <a:endParaRPr lang="pl-PL" dirty="0"/>
          </a:p>
        </p:txBody>
      </p:sp>
    </p:spTree>
    <p:extLst>
      <p:ext uri="{BB962C8B-B14F-4D97-AF65-F5344CB8AC3E}">
        <p14:creationId xmlns:p14="http://schemas.microsoft.com/office/powerpoint/2010/main" val="118194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BFA14C7-6FF0-9DB5-38F8-51F2A0A22D4D}"/>
              </a:ext>
            </a:extLst>
          </p:cNvPr>
          <p:cNvSpPr>
            <a:spLocks noGrp="1"/>
          </p:cNvSpPr>
          <p:nvPr>
            <p:ph type="title"/>
          </p:nvPr>
        </p:nvSpPr>
        <p:spPr/>
        <p:txBody>
          <a:bodyPr/>
          <a:lstStyle/>
          <a:p>
            <a:r>
              <a:rPr lang="pl-PL" dirty="0"/>
              <a:t>Orzecznictwo polskich sądów – próba podsumowania</a:t>
            </a:r>
          </a:p>
        </p:txBody>
      </p:sp>
      <p:sp>
        <p:nvSpPr>
          <p:cNvPr id="3" name="Symbol zastępczy zawartości 2">
            <a:extLst>
              <a:ext uri="{FF2B5EF4-FFF2-40B4-BE49-F238E27FC236}">
                <a16:creationId xmlns:a16="http://schemas.microsoft.com/office/drawing/2014/main" id="{85F9293E-F82E-55E1-6241-57614DFAE5E3}"/>
              </a:ext>
            </a:extLst>
          </p:cNvPr>
          <p:cNvSpPr>
            <a:spLocks noGrp="1"/>
          </p:cNvSpPr>
          <p:nvPr>
            <p:ph idx="1"/>
          </p:nvPr>
        </p:nvSpPr>
        <p:spPr>
          <a:xfrm>
            <a:off x="206829" y="2180496"/>
            <a:ext cx="11887199" cy="4459790"/>
          </a:xfrm>
        </p:spPr>
        <p:txBody>
          <a:bodyPr/>
          <a:lstStyle/>
          <a:p>
            <a:r>
              <a:rPr lang="pl-PL" dirty="0"/>
              <a:t>wyroki dotyczą tylko spraw interpretacyjny, czyli KAS chyba jeszcze nie ściga efektywnie podatników (inna sprawa: czy warto?) </a:t>
            </a:r>
          </a:p>
          <a:p>
            <a:r>
              <a:rPr lang="pl-PL" dirty="0"/>
              <a:t>polskie sądy szukają biura w tradycyjnym rozumieniu (czy pracodawca mógł wejść i kontrolować?)</a:t>
            </a:r>
          </a:p>
          <a:p>
            <a:r>
              <a:rPr lang="pl-PL" dirty="0"/>
              <a:t>komputer to nie biuro</a:t>
            </a:r>
          </a:p>
          <a:p>
            <a:r>
              <a:rPr lang="pl-PL" dirty="0"/>
              <a:t>szerokie rozumienie działalności przygotowawczej i pomocniczej</a:t>
            </a:r>
          </a:p>
          <a:p>
            <a:r>
              <a:rPr lang="pl-PL" dirty="0"/>
              <a:t>argumentem przeciwko uznaniu istnienia stałego zakładu jest brak umowy o korzystanie z lokalu podatnika przez pracodawcę </a:t>
            </a:r>
          </a:p>
          <a:p>
            <a:r>
              <a:rPr lang="pl-PL" dirty="0"/>
              <a:t>nie zwraca się uwagi  w ogóle na obowiązki pracodawcy związane z pracą zdalną art. 67(24) kodeksu pracy</a:t>
            </a:r>
          </a:p>
        </p:txBody>
      </p:sp>
    </p:spTree>
    <p:extLst>
      <p:ext uri="{BB962C8B-B14F-4D97-AF65-F5344CB8AC3E}">
        <p14:creationId xmlns:p14="http://schemas.microsoft.com/office/powerpoint/2010/main" val="2968148998"/>
      </p:ext>
    </p:extLst>
  </p:cSld>
  <p:clrMapOvr>
    <a:masterClrMapping/>
  </p:clrMapOvr>
</p:sld>
</file>

<file path=ppt/theme/theme1.xml><?xml version="1.0" encoding="utf-8"?>
<a:theme xmlns:a="http://schemas.openxmlformats.org/drawingml/2006/main" name="Dywidenda">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_61209199_TF56390039_Win32" id="{AFEE108C-32AC-41FC-87AA-3377407DA0BE}" vid="{680F66E1-9E90-4EAF-9A5D-C373725FC205}"/>
    </a:ext>
  </a:extLst>
</a:theme>
</file>

<file path=ppt/theme/theme2.xml><?xml version="1.0" encoding="utf-8"?>
<a:theme xmlns:a="http://schemas.openxmlformats.org/drawingml/2006/main" name="Motyw pakietu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Projekt technologiczny</Template>
  <TotalTime>196</TotalTime>
  <Words>3465</Words>
  <Application>Microsoft Office PowerPoint</Application>
  <PresentationFormat>Panoramiczny</PresentationFormat>
  <Paragraphs>105</Paragraphs>
  <Slides>18</Slides>
  <Notes>2</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18</vt:i4>
      </vt:variant>
    </vt:vector>
  </HeadingPairs>
  <TitlesOfParts>
    <vt:vector size="24" baseType="lpstr">
      <vt:lpstr>Bookman Old Style</vt:lpstr>
      <vt:lpstr>Calibri</vt:lpstr>
      <vt:lpstr>Gill Sans MT</vt:lpstr>
      <vt:lpstr>Open Sans</vt:lpstr>
      <vt:lpstr>Wingdings 2</vt:lpstr>
      <vt:lpstr>Dywidenda</vt:lpstr>
      <vt:lpstr>Prawo z czasów papieru i łopaty w czasach online – praca zdalna pracownika a powstanie zakładu pracodawcy w orzecznictwie sądów administracyjnych</vt:lpstr>
      <vt:lpstr>Art. 5 typowej polskiej umowy o unikaniu podw. Opod.</vt:lpstr>
      <vt:lpstr>Komentarz OECD do 19.11.2025 dość lakoniczny</vt:lpstr>
      <vt:lpstr>Wyrok Wojewódzkiego Sadu Administracyjnego w Gliwicach z  10 października 2022 (I SA/Gl 547/22)</vt:lpstr>
      <vt:lpstr>Wyrok Wojewódzkiego Sądu Administracyjnego w Gliwicach z 11 czerwca 2024 r. (I SA/Gl 914/23)</vt:lpstr>
      <vt:lpstr>Wyrok Wojewódzkiego Sądu Administracyjnego we Wrocławiu z 10 października 2023 r. (I SA/Wr 261/23)</vt:lpstr>
      <vt:lpstr>Wyrok NSA z 19.02.2025, II FSK 609/22</vt:lpstr>
      <vt:lpstr>Wyrok NSA z 28.10.2025, II FSK 163/23 (brak uzasadnienia)</vt:lpstr>
      <vt:lpstr>Orzecznictwo polskich sądów – próba podsumowania</vt:lpstr>
      <vt:lpstr>Włoski wyrok Corte di Cassazione 29.01.2020, n. 1977 </vt:lpstr>
      <vt:lpstr>Duńska interpretacja z 1.09.2023 r.</vt:lpstr>
      <vt:lpstr>cd. Interpretacji – sprzedawca ryzykowny</vt:lpstr>
      <vt:lpstr>Interpretacja hiszpańska z 18.1.2022</vt:lpstr>
      <vt:lpstr>Komentarz OECD – wersja z 19.11.2025</vt:lpstr>
      <vt:lpstr>OECD Zaskakuje konkretnością, a potem już standardowo </vt:lpstr>
      <vt:lpstr>Praca z domu a stały zakład – schemat decyzyjny</vt:lpstr>
      <vt:lpstr>problemy</vt:lpstr>
      <vt:lpstr>Dziękuję za uwagę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Wojciech Morawski</dc:creator>
  <cp:lastModifiedBy>Wojciech Morawski</cp:lastModifiedBy>
  <cp:revision>6</cp:revision>
  <dcterms:created xsi:type="dcterms:W3CDTF">2025-11-19T22:22:56Z</dcterms:created>
  <dcterms:modified xsi:type="dcterms:W3CDTF">2025-11-20T16:26:27Z</dcterms:modified>
</cp:coreProperties>
</file>